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7" d="100"/>
          <a:sy n="67" d="100"/>
        </p:scale>
        <p:origin x="644" y="128"/>
      </p:cViewPr>
      <p:guideLst/>
    </p:cSldViewPr>
  </p:slideViewPr>
  <p:notesTextViewPr>
    <p:cViewPr>
      <p:scale>
        <a:sx n="1" d="1"/>
        <a:sy n="1" d="1"/>
      </p:scale>
      <p:origin x="0" y="0"/>
    </p:cViewPr>
  </p:notesTextViewPr>
  <p:sorterViewPr>
    <p:cViewPr>
      <p:scale>
        <a:sx n="100" d="100"/>
        <a:sy n="100" d="100"/>
      </p:scale>
      <p:origin x="0" y="-11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CO"/>
          </a:p>
        </p:txBody>
      </p:sp>
      <p:sp>
        <p:nvSpPr>
          <p:cNvPr id="4" name="Marcador de fecha 3"/>
          <p:cNvSpPr>
            <a:spLocks noGrp="1"/>
          </p:cNvSpPr>
          <p:nvPr>
            <p:ph type="dt" sz="half" idx="10"/>
          </p:nvPr>
        </p:nvSpPr>
        <p:spPr/>
        <p:txBody>
          <a:bodyPr/>
          <a:lstStyle/>
          <a:p>
            <a:fld id="{B3B4051A-73E7-4CA2-A541-33E41CBE64F4}" type="datetimeFigureOut">
              <a:rPr lang="es-CO" smtClean="0"/>
              <a:t>18/01/2015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25928E6-83E1-4D2F-BD8F-F2BA015B5FE2}" type="slidenum">
              <a:rPr lang="es-CO" smtClean="0"/>
              <a:t>‹Nº›</a:t>
            </a:fld>
            <a:endParaRPr lang="es-CO"/>
          </a:p>
        </p:txBody>
      </p:sp>
    </p:spTree>
    <p:extLst>
      <p:ext uri="{BB962C8B-B14F-4D97-AF65-F5344CB8AC3E}">
        <p14:creationId xmlns:p14="http://schemas.microsoft.com/office/powerpoint/2010/main" val="895532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B3B4051A-73E7-4CA2-A541-33E41CBE64F4}" type="datetimeFigureOut">
              <a:rPr lang="es-CO" smtClean="0"/>
              <a:t>18/01/2015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25928E6-83E1-4D2F-BD8F-F2BA015B5FE2}" type="slidenum">
              <a:rPr lang="es-CO" smtClean="0"/>
              <a:t>‹Nº›</a:t>
            </a:fld>
            <a:endParaRPr lang="es-CO"/>
          </a:p>
        </p:txBody>
      </p:sp>
    </p:spTree>
    <p:extLst>
      <p:ext uri="{BB962C8B-B14F-4D97-AF65-F5344CB8AC3E}">
        <p14:creationId xmlns:p14="http://schemas.microsoft.com/office/powerpoint/2010/main" val="166871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B3B4051A-73E7-4CA2-A541-33E41CBE64F4}" type="datetimeFigureOut">
              <a:rPr lang="es-CO" smtClean="0"/>
              <a:t>18/01/2015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25928E6-83E1-4D2F-BD8F-F2BA015B5FE2}" type="slidenum">
              <a:rPr lang="es-CO" smtClean="0"/>
              <a:t>‹Nº›</a:t>
            </a:fld>
            <a:endParaRPr lang="es-CO"/>
          </a:p>
        </p:txBody>
      </p:sp>
    </p:spTree>
    <p:extLst>
      <p:ext uri="{BB962C8B-B14F-4D97-AF65-F5344CB8AC3E}">
        <p14:creationId xmlns:p14="http://schemas.microsoft.com/office/powerpoint/2010/main" val="715922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B3B4051A-73E7-4CA2-A541-33E41CBE64F4}" type="datetimeFigureOut">
              <a:rPr lang="es-CO" smtClean="0"/>
              <a:t>18/01/2015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25928E6-83E1-4D2F-BD8F-F2BA015B5FE2}" type="slidenum">
              <a:rPr lang="es-CO" smtClean="0"/>
              <a:t>‹Nº›</a:t>
            </a:fld>
            <a:endParaRPr lang="es-CO"/>
          </a:p>
        </p:txBody>
      </p:sp>
    </p:spTree>
    <p:extLst>
      <p:ext uri="{BB962C8B-B14F-4D97-AF65-F5344CB8AC3E}">
        <p14:creationId xmlns:p14="http://schemas.microsoft.com/office/powerpoint/2010/main" val="1534099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B3B4051A-73E7-4CA2-A541-33E41CBE64F4}" type="datetimeFigureOut">
              <a:rPr lang="es-CO" smtClean="0"/>
              <a:t>18/01/2015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25928E6-83E1-4D2F-BD8F-F2BA015B5FE2}" type="slidenum">
              <a:rPr lang="es-CO" smtClean="0"/>
              <a:t>‹Nº›</a:t>
            </a:fld>
            <a:endParaRPr lang="es-CO"/>
          </a:p>
        </p:txBody>
      </p:sp>
    </p:spTree>
    <p:extLst>
      <p:ext uri="{BB962C8B-B14F-4D97-AF65-F5344CB8AC3E}">
        <p14:creationId xmlns:p14="http://schemas.microsoft.com/office/powerpoint/2010/main" val="3838187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fecha 4"/>
          <p:cNvSpPr>
            <a:spLocks noGrp="1"/>
          </p:cNvSpPr>
          <p:nvPr>
            <p:ph type="dt" sz="half" idx="10"/>
          </p:nvPr>
        </p:nvSpPr>
        <p:spPr/>
        <p:txBody>
          <a:bodyPr/>
          <a:lstStyle/>
          <a:p>
            <a:fld id="{B3B4051A-73E7-4CA2-A541-33E41CBE64F4}" type="datetimeFigureOut">
              <a:rPr lang="es-CO" smtClean="0"/>
              <a:t>18/01/2015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25928E6-83E1-4D2F-BD8F-F2BA015B5FE2}" type="slidenum">
              <a:rPr lang="es-CO" smtClean="0"/>
              <a:t>‹Nº›</a:t>
            </a:fld>
            <a:endParaRPr lang="es-CO"/>
          </a:p>
        </p:txBody>
      </p:sp>
    </p:spTree>
    <p:extLst>
      <p:ext uri="{BB962C8B-B14F-4D97-AF65-F5344CB8AC3E}">
        <p14:creationId xmlns:p14="http://schemas.microsoft.com/office/powerpoint/2010/main" val="247081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Marcador de fecha 6"/>
          <p:cNvSpPr>
            <a:spLocks noGrp="1"/>
          </p:cNvSpPr>
          <p:nvPr>
            <p:ph type="dt" sz="half" idx="10"/>
          </p:nvPr>
        </p:nvSpPr>
        <p:spPr/>
        <p:txBody>
          <a:bodyPr/>
          <a:lstStyle/>
          <a:p>
            <a:fld id="{B3B4051A-73E7-4CA2-A541-33E41CBE64F4}" type="datetimeFigureOut">
              <a:rPr lang="es-CO" smtClean="0"/>
              <a:t>18/01/2015</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25928E6-83E1-4D2F-BD8F-F2BA015B5FE2}" type="slidenum">
              <a:rPr lang="es-CO" smtClean="0"/>
              <a:t>‹Nº›</a:t>
            </a:fld>
            <a:endParaRPr lang="es-CO"/>
          </a:p>
        </p:txBody>
      </p:sp>
    </p:spTree>
    <p:extLst>
      <p:ext uri="{BB962C8B-B14F-4D97-AF65-F5344CB8AC3E}">
        <p14:creationId xmlns:p14="http://schemas.microsoft.com/office/powerpoint/2010/main" val="56040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fecha 2"/>
          <p:cNvSpPr>
            <a:spLocks noGrp="1"/>
          </p:cNvSpPr>
          <p:nvPr>
            <p:ph type="dt" sz="half" idx="10"/>
          </p:nvPr>
        </p:nvSpPr>
        <p:spPr/>
        <p:txBody>
          <a:bodyPr/>
          <a:lstStyle/>
          <a:p>
            <a:fld id="{B3B4051A-73E7-4CA2-A541-33E41CBE64F4}" type="datetimeFigureOut">
              <a:rPr lang="es-CO" smtClean="0"/>
              <a:t>18/01/2015</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25928E6-83E1-4D2F-BD8F-F2BA015B5FE2}" type="slidenum">
              <a:rPr lang="es-CO" smtClean="0"/>
              <a:t>‹Nº›</a:t>
            </a:fld>
            <a:endParaRPr lang="es-CO"/>
          </a:p>
        </p:txBody>
      </p:sp>
    </p:spTree>
    <p:extLst>
      <p:ext uri="{BB962C8B-B14F-4D97-AF65-F5344CB8AC3E}">
        <p14:creationId xmlns:p14="http://schemas.microsoft.com/office/powerpoint/2010/main" val="2773714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3B4051A-73E7-4CA2-A541-33E41CBE64F4}" type="datetimeFigureOut">
              <a:rPr lang="es-CO" smtClean="0"/>
              <a:t>18/01/2015</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25928E6-83E1-4D2F-BD8F-F2BA015B5FE2}" type="slidenum">
              <a:rPr lang="es-CO" smtClean="0"/>
              <a:t>‹Nº›</a:t>
            </a:fld>
            <a:endParaRPr lang="es-CO"/>
          </a:p>
        </p:txBody>
      </p:sp>
    </p:spTree>
    <p:extLst>
      <p:ext uri="{BB962C8B-B14F-4D97-AF65-F5344CB8AC3E}">
        <p14:creationId xmlns:p14="http://schemas.microsoft.com/office/powerpoint/2010/main" val="2300938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B3B4051A-73E7-4CA2-A541-33E41CBE64F4}" type="datetimeFigureOut">
              <a:rPr lang="es-CO" smtClean="0"/>
              <a:t>18/01/2015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25928E6-83E1-4D2F-BD8F-F2BA015B5FE2}" type="slidenum">
              <a:rPr lang="es-CO" smtClean="0"/>
              <a:t>‹Nº›</a:t>
            </a:fld>
            <a:endParaRPr lang="es-CO"/>
          </a:p>
        </p:txBody>
      </p:sp>
    </p:spTree>
    <p:extLst>
      <p:ext uri="{BB962C8B-B14F-4D97-AF65-F5344CB8AC3E}">
        <p14:creationId xmlns:p14="http://schemas.microsoft.com/office/powerpoint/2010/main" val="2106601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B3B4051A-73E7-4CA2-A541-33E41CBE64F4}" type="datetimeFigureOut">
              <a:rPr lang="es-CO" smtClean="0"/>
              <a:t>18/01/2015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25928E6-83E1-4D2F-BD8F-F2BA015B5FE2}" type="slidenum">
              <a:rPr lang="es-CO" smtClean="0"/>
              <a:t>‹Nº›</a:t>
            </a:fld>
            <a:endParaRPr lang="es-CO"/>
          </a:p>
        </p:txBody>
      </p:sp>
    </p:spTree>
    <p:extLst>
      <p:ext uri="{BB962C8B-B14F-4D97-AF65-F5344CB8AC3E}">
        <p14:creationId xmlns:p14="http://schemas.microsoft.com/office/powerpoint/2010/main" val="1853503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051A-73E7-4CA2-A541-33E41CBE64F4}" type="datetimeFigureOut">
              <a:rPr lang="es-CO" smtClean="0"/>
              <a:t>18/01/2015</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5928E6-83E1-4D2F-BD8F-F2BA015B5FE2}" type="slidenum">
              <a:rPr lang="es-CO" smtClean="0"/>
              <a:t>‹Nº›</a:t>
            </a:fld>
            <a:endParaRPr lang="es-CO"/>
          </a:p>
        </p:txBody>
      </p:sp>
    </p:spTree>
    <p:extLst>
      <p:ext uri="{BB962C8B-B14F-4D97-AF65-F5344CB8AC3E}">
        <p14:creationId xmlns:p14="http://schemas.microsoft.com/office/powerpoint/2010/main" val="696703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26.jpeg"/><Relationship Id="rId7" Type="http://schemas.openxmlformats.org/officeDocument/2006/relationships/image" Target="../media/image30.emf"/><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image" Target="../media/image27.gif"/></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68646"/>
          </a:xfrm>
          <a:prstGeom prst="rect">
            <a:avLst/>
          </a:prstGeom>
        </p:spPr>
      </p:pic>
    </p:spTree>
    <p:extLst>
      <p:ext uri="{BB962C8B-B14F-4D97-AF65-F5344CB8AC3E}">
        <p14:creationId xmlns:p14="http://schemas.microsoft.com/office/powerpoint/2010/main" val="2174256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A SEMINARIO 2013\PRESENTACIONES DEL CURSO 2013\conc_stat_gran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3325"/>
            <a:ext cx="12192000" cy="68446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2 Rectángulo"/>
          <p:cNvSpPr/>
          <p:nvPr/>
        </p:nvSpPr>
        <p:spPr>
          <a:xfrm>
            <a:off x="1148861" y="548680"/>
            <a:ext cx="10480543" cy="4104456"/>
          </a:xfrm>
          <a:prstGeom prst="rect">
            <a:avLst/>
          </a:prstGeom>
          <a:noFill/>
        </p:spPr>
        <p:txBody>
          <a:bodyPr wrap="none" lIns="91440" tIns="45720" rIns="91440" bIns="45720">
            <a:prstTxWarp prst="textTriangleInverted">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spc="50" dirty="0" smtClean="0">
                <a:ln w="11430"/>
                <a:gradFill>
                  <a:gsLst>
                    <a:gs pos="25000">
                      <a:schemeClr val="accent2">
                        <a:satMod val="155000"/>
                      </a:schemeClr>
                    </a:gs>
                    <a:gs pos="100000">
                      <a:schemeClr val="accent2">
                        <a:shade val="45000"/>
                        <a:satMod val="165000"/>
                      </a:schemeClr>
                    </a:gs>
                  </a:gsLst>
                  <a:lin ang="5400000"/>
                </a:gradFill>
                <a:effectLst>
                  <a:glow rad="63500">
                    <a:schemeClr val="accent2">
                      <a:satMod val="175000"/>
                      <a:alpha val="40000"/>
                    </a:schemeClr>
                  </a:glow>
                  <a:outerShdw blurRad="76200" dist="50800" dir="5400000" algn="tl" rotWithShape="0">
                    <a:srgbClr val="000000">
                      <a:alpha val="65000"/>
                    </a:srgbClr>
                  </a:outerShdw>
                  <a:reflection blurRad="6350" stA="55000" endA="50" endPos="85000" dir="5400000" sy="-100000" algn="bl" rotWithShape="0"/>
                </a:effectLst>
              </a:rPr>
              <a:t>¿QUE LIDER ERES</a:t>
            </a:r>
          </a:p>
          <a:p>
            <a:pPr algn="ctr"/>
            <a:r>
              <a:rPr lang="es-ES" sz="5400" b="1" cap="none" spc="50" dirty="0" smtClean="0">
                <a:ln w="11430"/>
                <a:gradFill>
                  <a:gsLst>
                    <a:gs pos="25000">
                      <a:schemeClr val="accent2">
                        <a:satMod val="155000"/>
                      </a:schemeClr>
                    </a:gs>
                    <a:gs pos="100000">
                      <a:schemeClr val="accent2">
                        <a:shade val="45000"/>
                        <a:satMod val="165000"/>
                      </a:schemeClr>
                    </a:gs>
                  </a:gsLst>
                  <a:lin ang="5400000"/>
                </a:gradFill>
                <a:effectLst>
                  <a:glow rad="63500">
                    <a:schemeClr val="accent2">
                      <a:satMod val="175000"/>
                      <a:alpha val="40000"/>
                    </a:schemeClr>
                  </a:glow>
                  <a:outerShdw blurRad="76200" dist="50800" dir="5400000" algn="tl" rotWithShape="0">
                    <a:srgbClr val="000000">
                      <a:alpha val="65000"/>
                    </a:srgbClr>
                  </a:outerShdw>
                  <a:reflection blurRad="6350" stA="55000" endA="50" endPos="85000" dir="5400000" sy="-100000" algn="bl" rotWithShape="0"/>
                </a:effectLst>
              </a:rPr>
              <a:t>EN LA MULTIDIMENSIONALIDAD?</a:t>
            </a:r>
            <a:endParaRPr lang="es-ES" sz="5400" b="1" cap="none" spc="50" dirty="0">
              <a:ln w="11430"/>
              <a:gradFill>
                <a:gsLst>
                  <a:gs pos="25000">
                    <a:schemeClr val="accent2">
                      <a:satMod val="155000"/>
                    </a:schemeClr>
                  </a:gs>
                  <a:gs pos="100000">
                    <a:schemeClr val="accent2">
                      <a:shade val="45000"/>
                      <a:satMod val="165000"/>
                    </a:schemeClr>
                  </a:gs>
                </a:gsLst>
                <a:lin ang="5400000"/>
              </a:gradFill>
              <a:effectLst>
                <a:glow rad="63500">
                  <a:schemeClr val="accent2">
                    <a:satMod val="175000"/>
                    <a:alpha val="40000"/>
                  </a:schemeClr>
                </a:glow>
                <a:outerShdw blurRad="76200" dist="50800" dir="5400000" algn="tl" rotWithShape="0">
                  <a:srgbClr val="000000">
                    <a:alpha val="65000"/>
                  </a:srgbClr>
                </a:outerShdw>
                <a:reflection blurRad="6350" stA="55000" endA="50" endPos="85000" dir="5400000" sy="-100000" algn="bl" rotWithShape="0"/>
              </a:effectLst>
            </a:endParaRPr>
          </a:p>
        </p:txBody>
      </p:sp>
    </p:spTree>
    <p:extLst>
      <p:ext uri="{BB962C8B-B14F-4D97-AF65-F5344CB8AC3E}">
        <p14:creationId xmlns:p14="http://schemas.microsoft.com/office/powerpoint/2010/main" val="237154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A SEMINARIO 2013\PRESENTACIONES DEL CURSO 2013\AnimatedGIFsFantasybookoflife_thumb[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2 Rectángulo"/>
          <p:cNvSpPr/>
          <p:nvPr/>
        </p:nvSpPr>
        <p:spPr>
          <a:xfrm>
            <a:off x="1813411" y="497868"/>
            <a:ext cx="8998594" cy="923330"/>
          </a:xfrm>
          <a:prstGeom prst="rect">
            <a:avLst/>
          </a:prstGeom>
          <a:noFill/>
        </p:spPr>
        <p:txBody>
          <a:bodyPr wrap="none" lIns="91440" tIns="45720" rIns="91440" bIns="45720">
            <a:prstTxWarp prst="textTriangleInverted">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cap="none" spc="50" dirty="0" smtClean="0">
                <a:ln w="11430"/>
                <a:gradFill>
                  <a:gsLst>
                    <a:gs pos="25000">
                      <a:schemeClr val="accent2">
                        <a:satMod val="155000"/>
                      </a:schemeClr>
                    </a:gs>
                    <a:gs pos="100000">
                      <a:schemeClr val="accent2">
                        <a:shade val="45000"/>
                        <a:satMod val="165000"/>
                      </a:schemeClr>
                    </a:gs>
                  </a:gsLst>
                  <a:lin ang="5400000"/>
                </a:gradFill>
                <a:effectLst>
                  <a:glow rad="63500">
                    <a:schemeClr val="accent4">
                      <a:satMod val="175000"/>
                      <a:alpha val="40000"/>
                    </a:schemeClr>
                  </a:glow>
                  <a:outerShdw blurRad="76200" dist="50800" dir="5400000" algn="tl" rotWithShape="0">
                    <a:srgbClr val="000000">
                      <a:alpha val="65000"/>
                    </a:srgbClr>
                  </a:outerShdw>
                </a:effectLst>
              </a:rPr>
              <a:t>DESOBEDIENCIA VITAL</a:t>
            </a:r>
            <a:endParaRPr lang="es-ES" sz="5400" b="1" cap="none" spc="50" dirty="0">
              <a:ln w="11430"/>
              <a:gradFill>
                <a:gsLst>
                  <a:gs pos="25000">
                    <a:schemeClr val="accent2">
                      <a:satMod val="155000"/>
                    </a:schemeClr>
                  </a:gs>
                  <a:gs pos="100000">
                    <a:schemeClr val="accent2">
                      <a:shade val="45000"/>
                      <a:satMod val="165000"/>
                    </a:schemeClr>
                  </a:gs>
                </a:gsLst>
                <a:lin ang="5400000"/>
              </a:gradFill>
              <a:effectLst>
                <a:glow rad="63500">
                  <a:schemeClr val="accent4">
                    <a:satMod val="175000"/>
                    <a:alpha val="40000"/>
                  </a:schemeClr>
                </a:glow>
                <a:outerShdw blurRad="76200" dist="50800" dir="5400000" algn="tl" rotWithShape="0">
                  <a:srgbClr val="000000">
                    <a:alpha val="65000"/>
                  </a:srgbClr>
                </a:outerShdw>
              </a:effectLst>
            </a:endParaRPr>
          </a:p>
        </p:txBody>
      </p:sp>
      <p:sp>
        <p:nvSpPr>
          <p:cNvPr id="4" name="3 Rectángulo"/>
          <p:cNvSpPr/>
          <p:nvPr/>
        </p:nvSpPr>
        <p:spPr>
          <a:xfrm>
            <a:off x="2432412" y="1628800"/>
            <a:ext cx="4517290" cy="923330"/>
          </a:xfrm>
          <a:prstGeom prst="rect">
            <a:avLst/>
          </a:prstGeom>
          <a:noFill/>
        </p:spPr>
        <p:txBody>
          <a:bodyPr wrap="none" lIns="91440" tIns="45720" rIns="91440" bIns="45720">
            <a:prstTxWarp prst="textCurveDown">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cap="none" spc="50" dirty="0" smtClean="0">
                <a:ln w="11430"/>
                <a:gradFill>
                  <a:gsLst>
                    <a:gs pos="25000">
                      <a:schemeClr val="accent2">
                        <a:satMod val="155000"/>
                      </a:schemeClr>
                    </a:gs>
                    <a:gs pos="100000">
                      <a:schemeClr val="accent2">
                        <a:shade val="45000"/>
                        <a:satMod val="165000"/>
                      </a:schemeClr>
                    </a:gs>
                  </a:gsLst>
                  <a:lin ang="5400000"/>
                </a:gradFill>
                <a:effectLst>
                  <a:glow rad="63500">
                    <a:schemeClr val="accent4">
                      <a:satMod val="175000"/>
                      <a:alpha val="40000"/>
                    </a:schemeClr>
                  </a:glow>
                  <a:outerShdw blurRad="76200" dist="50800" dir="5400000" algn="tl" rotWithShape="0">
                    <a:srgbClr val="000000">
                      <a:alpha val="65000"/>
                    </a:srgbClr>
                  </a:outerShdw>
                </a:effectLst>
              </a:rPr>
              <a:t>PREGUNTA</a:t>
            </a:r>
            <a:endParaRPr lang="es-ES" sz="5400" b="1" cap="none" spc="50" dirty="0">
              <a:ln w="11430"/>
              <a:gradFill>
                <a:gsLst>
                  <a:gs pos="25000">
                    <a:schemeClr val="accent2">
                      <a:satMod val="155000"/>
                    </a:schemeClr>
                  </a:gs>
                  <a:gs pos="100000">
                    <a:schemeClr val="accent2">
                      <a:shade val="45000"/>
                      <a:satMod val="165000"/>
                    </a:schemeClr>
                  </a:gs>
                </a:gsLst>
                <a:lin ang="5400000"/>
              </a:gradFill>
              <a:effectLst>
                <a:glow rad="63500">
                  <a:schemeClr val="accent4">
                    <a:satMod val="175000"/>
                    <a:alpha val="40000"/>
                  </a:schemeClr>
                </a:glow>
                <a:outerShdw blurRad="76200" dist="50800" dir="5400000" algn="tl" rotWithShape="0">
                  <a:srgbClr val="000000">
                    <a:alpha val="65000"/>
                  </a:srgbClr>
                </a:outerShdw>
              </a:effectLst>
            </a:endParaRPr>
          </a:p>
        </p:txBody>
      </p:sp>
      <p:sp>
        <p:nvSpPr>
          <p:cNvPr id="5" name="4 Rectángulo"/>
          <p:cNvSpPr/>
          <p:nvPr/>
        </p:nvSpPr>
        <p:spPr>
          <a:xfrm>
            <a:off x="479828" y="2967335"/>
            <a:ext cx="10936241" cy="1469777"/>
          </a:xfrm>
          <a:prstGeom prst="rect">
            <a:avLst/>
          </a:prstGeom>
          <a:noFill/>
        </p:spPr>
        <p:txBody>
          <a:bodyPr wrap="none" lIns="91440" tIns="45720" rIns="91440" bIns="45720">
            <a:prstTxWarp prst="textDeflateInflateDeflate">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cap="none" spc="50" dirty="0" smtClean="0">
                <a:ln w="11430"/>
                <a:gradFill>
                  <a:gsLst>
                    <a:gs pos="25000">
                      <a:schemeClr val="accent2">
                        <a:satMod val="155000"/>
                      </a:schemeClr>
                    </a:gs>
                    <a:gs pos="100000">
                      <a:schemeClr val="accent2">
                        <a:shade val="45000"/>
                        <a:satMod val="165000"/>
                      </a:schemeClr>
                    </a:gs>
                  </a:gsLst>
                  <a:lin ang="5400000"/>
                </a:gradFill>
                <a:effectLst>
                  <a:glow rad="63500">
                    <a:schemeClr val="accent4">
                      <a:satMod val="175000"/>
                      <a:alpha val="40000"/>
                    </a:schemeClr>
                  </a:glow>
                  <a:outerShdw blurRad="76200" dist="50800" dir="5400000" algn="tl" rotWithShape="0">
                    <a:srgbClr val="000000">
                      <a:alpha val="65000"/>
                    </a:srgbClr>
                  </a:outerShdw>
                </a:effectLst>
              </a:rPr>
              <a:t>¿AL SERVICIO DE QUE,</a:t>
            </a:r>
          </a:p>
        </p:txBody>
      </p:sp>
      <p:sp>
        <p:nvSpPr>
          <p:cNvPr id="6" name="5 Rectángulo"/>
          <p:cNvSpPr/>
          <p:nvPr/>
        </p:nvSpPr>
        <p:spPr>
          <a:xfrm>
            <a:off x="2123727" y="3573016"/>
            <a:ext cx="6109277" cy="950912"/>
          </a:xfrm>
          <a:prstGeom prst="rect">
            <a:avLst/>
          </a:prstGeom>
        </p:spPr>
        <p:txBody>
          <a:bodyPr>
            <a:prstTxWarp prst="textTriangleInverted">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QUIEN</a:t>
            </a:r>
            <a:endParaRPr lang="es-E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7" name="6 Rectángulo"/>
          <p:cNvSpPr/>
          <p:nvPr/>
        </p:nvSpPr>
        <p:spPr>
          <a:xfrm>
            <a:off x="1691679" y="4797152"/>
            <a:ext cx="7024043" cy="720080"/>
          </a:xfrm>
          <a:prstGeom prst="rect">
            <a:avLst/>
          </a:prstGeom>
        </p:spPr>
        <p:txBody>
          <a:bodyPr>
            <a:prstTxWarp prst="textTriangleInverted">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 </a:t>
            </a:r>
            <a:r>
              <a:rPr lang="es-E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QUIENES</a:t>
            </a:r>
            <a:endParaRPr lang="es-E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8" name="7 Rectángulo"/>
          <p:cNvSpPr/>
          <p:nvPr/>
        </p:nvSpPr>
        <p:spPr>
          <a:xfrm>
            <a:off x="1619671" y="5517232"/>
            <a:ext cx="8082461" cy="1008112"/>
          </a:xfrm>
          <a:prstGeom prst="rect">
            <a:avLst/>
          </a:prstGeom>
        </p:spPr>
        <p:txBody>
          <a:bodyPr wrap="none">
            <a:prstTxWarp prst="textInflateTop">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ESTA TU ENERGIA DE VIDA?</a:t>
            </a:r>
          </a:p>
        </p:txBody>
      </p:sp>
    </p:spTree>
    <p:extLst>
      <p:ext uri="{BB962C8B-B14F-4D97-AF65-F5344CB8AC3E}">
        <p14:creationId xmlns:p14="http://schemas.microsoft.com/office/powerpoint/2010/main" val="411315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ircle(in)">
                                      <p:cBhvr>
                                        <p:cTn id="33" dur="2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80">
                                          <p:stCondLst>
                                            <p:cond delay="0"/>
                                          </p:stCondLst>
                                        </p:cTn>
                                        <p:tgtEl>
                                          <p:spTgt spid="8"/>
                                        </p:tgtEl>
                                      </p:cBhvr>
                                    </p:animEffect>
                                    <p:anim calcmode="lin" valueType="num">
                                      <p:cBhvr>
                                        <p:cTn id="3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4" dur="26">
                                          <p:stCondLst>
                                            <p:cond delay="650"/>
                                          </p:stCondLst>
                                        </p:cTn>
                                        <p:tgtEl>
                                          <p:spTgt spid="8"/>
                                        </p:tgtEl>
                                      </p:cBhvr>
                                      <p:to x="100000" y="60000"/>
                                    </p:animScale>
                                    <p:animScale>
                                      <p:cBhvr>
                                        <p:cTn id="45" dur="166" decel="50000">
                                          <p:stCondLst>
                                            <p:cond delay="676"/>
                                          </p:stCondLst>
                                        </p:cTn>
                                        <p:tgtEl>
                                          <p:spTgt spid="8"/>
                                        </p:tgtEl>
                                      </p:cBhvr>
                                      <p:to x="100000" y="100000"/>
                                    </p:animScale>
                                    <p:animScale>
                                      <p:cBhvr>
                                        <p:cTn id="46" dur="26">
                                          <p:stCondLst>
                                            <p:cond delay="1312"/>
                                          </p:stCondLst>
                                        </p:cTn>
                                        <p:tgtEl>
                                          <p:spTgt spid="8"/>
                                        </p:tgtEl>
                                      </p:cBhvr>
                                      <p:to x="100000" y="80000"/>
                                    </p:animScale>
                                    <p:animScale>
                                      <p:cBhvr>
                                        <p:cTn id="47" dur="166" decel="50000">
                                          <p:stCondLst>
                                            <p:cond delay="1338"/>
                                          </p:stCondLst>
                                        </p:cTn>
                                        <p:tgtEl>
                                          <p:spTgt spid="8"/>
                                        </p:tgtEl>
                                      </p:cBhvr>
                                      <p:to x="100000" y="100000"/>
                                    </p:animScale>
                                    <p:animScale>
                                      <p:cBhvr>
                                        <p:cTn id="48" dur="26">
                                          <p:stCondLst>
                                            <p:cond delay="1642"/>
                                          </p:stCondLst>
                                        </p:cTn>
                                        <p:tgtEl>
                                          <p:spTgt spid="8"/>
                                        </p:tgtEl>
                                      </p:cBhvr>
                                      <p:to x="100000" y="90000"/>
                                    </p:animScale>
                                    <p:animScale>
                                      <p:cBhvr>
                                        <p:cTn id="49" dur="166" decel="50000">
                                          <p:stCondLst>
                                            <p:cond delay="1668"/>
                                          </p:stCondLst>
                                        </p:cTn>
                                        <p:tgtEl>
                                          <p:spTgt spid="8"/>
                                        </p:tgtEl>
                                      </p:cBhvr>
                                      <p:to x="100000" y="100000"/>
                                    </p:animScale>
                                    <p:animScale>
                                      <p:cBhvr>
                                        <p:cTn id="50" dur="26">
                                          <p:stCondLst>
                                            <p:cond delay="1808"/>
                                          </p:stCondLst>
                                        </p:cTn>
                                        <p:tgtEl>
                                          <p:spTgt spid="8"/>
                                        </p:tgtEl>
                                      </p:cBhvr>
                                      <p:to x="100000" y="95000"/>
                                    </p:animScale>
                                    <p:animScale>
                                      <p:cBhvr>
                                        <p:cTn id="51"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671" y="-97542"/>
            <a:ext cx="12783671" cy="7063118"/>
          </a:xfrm>
          <a:prstGeom prst="rect">
            <a:avLst/>
          </a:prstGeom>
        </p:spPr>
      </p:pic>
      <p:sp>
        <p:nvSpPr>
          <p:cNvPr id="3" name="Rectangle 5"/>
          <p:cNvSpPr>
            <a:spLocks noChangeArrowheads="1"/>
          </p:cNvSpPr>
          <p:nvPr/>
        </p:nvSpPr>
        <p:spPr bwMode="auto">
          <a:xfrm>
            <a:off x="395287" y="2551103"/>
            <a:ext cx="1123314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s-ES" sz="3600" b="1" dirty="0" err="1">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rPr>
              <a:t>Psiónica</a:t>
            </a:r>
            <a:r>
              <a:rPr lang="es-ES" sz="3600" b="1" dirty="0">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rPr>
              <a:t> Agradable es una nueva concepción de la </a:t>
            </a:r>
            <a:r>
              <a:rPr lang="es-ES" sz="3600" b="1" dirty="0" err="1">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rPr>
              <a:t>Armonia</a:t>
            </a:r>
            <a:r>
              <a:rPr lang="es-ES" sz="3600" b="1" dirty="0">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rPr>
              <a:t>. </a:t>
            </a:r>
            <a:endParaRPr lang="es-ES" sz="3600" b="1" dirty="0" smtClean="0">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endParaRPr>
          </a:p>
          <a:p>
            <a:pPr algn="ctr"/>
            <a:r>
              <a:rPr lang="es-ES" sz="3600" b="1" dirty="0" smtClean="0">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rPr>
              <a:t>Esta </a:t>
            </a:r>
            <a:r>
              <a:rPr lang="es-ES" sz="3600" b="1" dirty="0">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rPr>
              <a:t>afirma que la capacidad sensitiva del Hombre manifestada en su sensibilidad radiestésica es esencial para comprender la verdadera naturaleza humana.</a:t>
            </a:r>
          </a:p>
        </p:txBody>
      </p:sp>
      <p:sp>
        <p:nvSpPr>
          <p:cNvPr id="4" name="Text Box 6"/>
          <p:cNvSpPr txBox="1">
            <a:spLocks noChangeArrowheads="1"/>
          </p:cNvSpPr>
          <p:nvPr/>
        </p:nvSpPr>
        <p:spPr bwMode="auto">
          <a:xfrm>
            <a:off x="684213" y="404813"/>
            <a:ext cx="106574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s-ES_tradnl" sz="3600" b="1">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rPr>
              <a:t>¿QUE ES PSIONICA AGRADABLE?</a:t>
            </a:r>
            <a:endParaRPr lang="es-ES" sz="3600" b="1">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endParaRPr>
          </a:p>
        </p:txBody>
      </p:sp>
    </p:spTree>
    <p:extLst>
      <p:ext uri="{BB962C8B-B14F-4D97-AF65-F5344CB8AC3E}">
        <p14:creationId xmlns:p14="http://schemas.microsoft.com/office/powerpoint/2010/main" val="170307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6301"/>
          </a:xfrm>
          <a:prstGeom prst="rect">
            <a:avLst/>
          </a:prstGeom>
        </p:spPr>
      </p:pic>
      <p:sp>
        <p:nvSpPr>
          <p:cNvPr id="3" name="Rectangle 5"/>
          <p:cNvSpPr>
            <a:spLocks noChangeArrowheads="1"/>
          </p:cNvSpPr>
          <p:nvPr/>
        </p:nvSpPr>
        <p:spPr bwMode="auto">
          <a:xfrm>
            <a:off x="323850" y="1063893"/>
            <a:ext cx="1132628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s-ES" sz="4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mic Sans MS" pitchFamily="66" charset="0"/>
              </a:rPr>
              <a:t>        La energía es el elemento esencial de todo lo que existe en el universo. </a:t>
            </a:r>
          </a:p>
        </p:txBody>
      </p:sp>
      <p:sp>
        <p:nvSpPr>
          <p:cNvPr id="4" name="Rectangle 6"/>
          <p:cNvSpPr>
            <a:spLocks noChangeArrowheads="1"/>
          </p:cNvSpPr>
          <p:nvPr/>
        </p:nvSpPr>
        <p:spPr bwMode="auto">
          <a:xfrm>
            <a:off x="539750" y="3653304"/>
            <a:ext cx="1113578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s-ES" sz="4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mic Sans MS" pitchFamily="66" charset="0"/>
              </a:rPr>
              <a:t>A cada elemento que compone nuestro universo le corresponde un patron o frecuencia electromagnética.</a:t>
            </a:r>
          </a:p>
        </p:txBody>
      </p:sp>
    </p:spTree>
    <p:extLst>
      <p:ext uri="{BB962C8B-B14F-4D97-AF65-F5344CB8AC3E}">
        <p14:creationId xmlns:p14="http://schemas.microsoft.com/office/powerpoint/2010/main" val="232693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 calcmode="lin" valueType="num">
                                      <p:cBhvr>
                                        <p:cTn id="17" dur="500" fill="hold"/>
                                        <p:tgtEl>
                                          <p:spTgt spid="4"/>
                                        </p:tgtEl>
                                        <p:attrNameLst>
                                          <p:attrName>style.rotation</p:attrName>
                                        </p:attrNameLst>
                                      </p:cBhvr>
                                      <p:tavLst>
                                        <p:tav tm="0">
                                          <p:val>
                                            <p:fltVal val="360"/>
                                          </p:val>
                                        </p:tav>
                                        <p:tav tm="100000">
                                          <p:val>
                                            <p:fltVal val="0"/>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566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5"/>
          <p:cNvSpPr>
            <a:spLocks noChangeArrowheads="1"/>
          </p:cNvSpPr>
          <p:nvPr/>
        </p:nvSpPr>
        <p:spPr bwMode="auto">
          <a:xfrm>
            <a:off x="412375" y="429641"/>
            <a:ext cx="1080247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s-ES" sz="3600" b="1" dirty="0">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rPr>
              <a:t>        Esto se manifiesta en el orden universal.</a:t>
            </a:r>
          </a:p>
          <a:p>
            <a:pPr algn="ctr"/>
            <a:r>
              <a:rPr lang="es-ES" sz="3600" b="1" dirty="0">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rPr>
              <a:t> En el ser humano cualquier patología es desorden energético o caos de frecuencias.</a:t>
            </a:r>
          </a:p>
        </p:txBody>
      </p:sp>
      <p:sp>
        <p:nvSpPr>
          <p:cNvPr id="4" name="Rectangle 6"/>
          <p:cNvSpPr>
            <a:spLocks noChangeArrowheads="1"/>
          </p:cNvSpPr>
          <p:nvPr/>
        </p:nvSpPr>
        <p:spPr bwMode="auto">
          <a:xfrm>
            <a:off x="582706" y="3606294"/>
            <a:ext cx="1102658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s-ES" sz="3600" b="1" dirty="0">
                <a:ln w="6600">
                  <a:solidFill>
                    <a:schemeClr val="accent2"/>
                  </a:solidFill>
                  <a:prstDash val="solid"/>
                </a:ln>
                <a:solidFill>
                  <a:srgbClr val="FFFFFF"/>
                </a:solidFill>
                <a:effectLst>
                  <a:outerShdw dist="38100" dir="2700000" algn="tl" rotWithShape="0">
                    <a:schemeClr val="accent2"/>
                  </a:outerShdw>
                </a:effectLst>
                <a:latin typeface="Comic Sans MS" pitchFamily="66" charset="0"/>
              </a:rPr>
              <a:t>Estos patrones electromagnéticos pueden ser captados por la PSIONICA, que detecta, identifica e invierte, en caso necesario, todas las frecuencias existentes y las puede representar geométrica o numéricamente.</a:t>
            </a:r>
          </a:p>
        </p:txBody>
      </p:sp>
    </p:spTree>
    <p:extLst>
      <p:ext uri="{BB962C8B-B14F-4D97-AF65-F5344CB8AC3E}">
        <p14:creationId xmlns:p14="http://schemas.microsoft.com/office/powerpoint/2010/main" val="236496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 calcmode="lin" valueType="num">
                                      <p:cBhvr>
                                        <p:cTn id="17" dur="500" fill="hold"/>
                                        <p:tgtEl>
                                          <p:spTgt spid="4"/>
                                        </p:tgtEl>
                                        <p:attrNameLst>
                                          <p:attrName>style.rotation</p:attrName>
                                        </p:attrNameLst>
                                      </p:cBhvr>
                                      <p:tavLst>
                                        <p:tav tm="0">
                                          <p:val>
                                            <p:fltVal val="360"/>
                                          </p:val>
                                        </p:tav>
                                        <p:tav tm="100000">
                                          <p:val>
                                            <p:fltVal val="0"/>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CURACION CON SIMBOLOS Y AGUA\SIMBOLOS DE SANACION\image.jpg"/>
          <p:cNvPicPr>
            <a:picLocks noChangeAspect="1" noChangeArrowheads="1"/>
          </p:cNvPicPr>
          <p:nvPr/>
        </p:nvPicPr>
        <p:blipFill>
          <a:blip r:embed="rId2" cstate="print">
            <a:lum bright="-10000" contrast="20000"/>
          </a:blip>
          <a:srcRect/>
          <a:stretch>
            <a:fillRect/>
          </a:stretch>
        </p:blipFill>
        <p:spPr bwMode="auto">
          <a:xfrm>
            <a:off x="-1" y="0"/>
            <a:ext cx="12276915" cy="6858000"/>
          </a:xfrm>
          <a:prstGeom prst="rect">
            <a:avLst/>
          </a:prstGeom>
          <a:ln>
            <a:noFill/>
          </a:ln>
          <a:effectLst>
            <a:softEdge rad="112500"/>
          </a:effectLst>
        </p:spPr>
      </p:pic>
      <p:sp>
        <p:nvSpPr>
          <p:cNvPr id="3" name="2 Rectángulo"/>
          <p:cNvSpPr/>
          <p:nvPr/>
        </p:nvSpPr>
        <p:spPr>
          <a:xfrm>
            <a:off x="555812" y="1219200"/>
            <a:ext cx="11152094" cy="2788024"/>
          </a:xfrm>
          <a:prstGeom prst="rect">
            <a:avLst/>
          </a:prstGeom>
          <a:noFill/>
        </p:spPr>
        <p:txBody>
          <a:bodyPr wrap="square" lIns="91440" tIns="45720" rIns="91440" bIns="45720">
            <a:prstTxWarp prst="textChevron">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RADIONICA PSIONICA</a:t>
            </a:r>
          </a:p>
          <a:p>
            <a:pPr algn="ctr"/>
            <a:r>
              <a:rPr lang="es-E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AGRADABLE</a:t>
            </a:r>
          </a:p>
        </p:txBody>
      </p:sp>
    </p:spTree>
    <p:extLst>
      <p:ext uri="{BB962C8B-B14F-4D97-AF65-F5344CB8AC3E}">
        <p14:creationId xmlns:p14="http://schemas.microsoft.com/office/powerpoint/2010/main" val="248554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CURACION CON SIMBOLOS Y AGUA\LA NUEVA PLAYA DE ESCUCHA\LEGITIMIDAD SUCESORIA\PRESENTACION LEGITIMIDAD\LEGITIMIDAD RPA\Butterfly_on_finger.gif"/>
          <p:cNvPicPr>
            <a:picLocks noChangeAspect="1" noChangeArrowheads="1" noCrop="1"/>
          </p:cNvPicPr>
          <p:nvPr/>
        </p:nvPicPr>
        <p:blipFill>
          <a:blip r:embed="rId2" cstate="print"/>
          <a:srcRect/>
          <a:stretch>
            <a:fillRect/>
          </a:stretch>
        </p:blipFill>
        <p:spPr bwMode="auto">
          <a:xfrm>
            <a:off x="0" y="0"/>
            <a:ext cx="12192000" cy="6858000"/>
          </a:xfrm>
          <a:prstGeom prst="rect">
            <a:avLst/>
          </a:prstGeom>
          <a:ln>
            <a:noFill/>
          </a:ln>
          <a:effectLst>
            <a:softEdge rad="112500"/>
          </a:effectLst>
        </p:spPr>
      </p:pic>
      <p:sp>
        <p:nvSpPr>
          <p:cNvPr id="3" name="3 Rectángulo"/>
          <p:cNvSpPr/>
          <p:nvPr/>
        </p:nvSpPr>
        <p:spPr>
          <a:xfrm>
            <a:off x="1936376" y="914400"/>
            <a:ext cx="8973671" cy="1815882"/>
          </a:xfrm>
          <a:prstGeom prst="rect">
            <a:avLst/>
          </a:prstGeom>
        </p:spPr>
        <p:txBody>
          <a:bodyPr wrap="square">
            <a:spAutoFit/>
          </a:bodyPr>
          <a:lstStyle/>
          <a:p>
            <a:pPr algn="ctr"/>
            <a:r>
              <a:rPr lang="es-ES" sz="2800" b="1" dirty="0" smtClean="0">
                <a:solidFill>
                  <a:srgbClr val="FFFF00"/>
                </a:solidFill>
                <a:effectLst>
                  <a:glow rad="139700">
                    <a:schemeClr val="accent2">
                      <a:satMod val="175000"/>
                      <a:alpha val="40000"/>
                    </a:schemeClr>
                  </a:glow>
                </a:effectLst>
                <a:latin typeface="Arial" pitchFamily="34" charset="0"/>
                <a:cs typeface="Arial" pitchFamily="34" charset="0"/>
              </a:rPr>
              <a:t>“Es un método de </a:t>
            </a:r>
            <a:r>
              <a:rPr lang="es-ES" sz="2800" b="1" dirty="0" err="1" smtClean="0">
                <a:solidFill>
                  <a:srgbClr val="FFFF00"/>
                </a:solidFill>
                <a:effectLst>
                  <a:glow rad="139700">
                    <a:schemeClr val="accent2">
                      <a:satMod val="175000"/>
                      <a:alpha val="40000"/>
                    </a:schemeClr>
                  </a:glow>
                </a:effectLst>
                <a:latin typeface="Arial" pitchFamily="34" charset="0"/>
                <a:cs typeface="Arial" pitchFamily="34" charset="0"/>
              </a:rPr>
              <a:t>armonizacion</a:t>
            </a:r>
            <a:r>
              <a:rPr lang="es-ES" sz="2800" b="1" dirty="0" smtClean="0">
                <a:solidFill>
                  <a:srgbClr val="FFFF00"/>
                </a:solidFill>
                <a:effectLst>
                  <a:glow rad="139700">
                    <a:schemeClr val="accent2">
                      <a:satMod val="175000"/>
                      <a:alpha val="40000"/>
                    </a:schemeClr>
                  </a:glow>
                </a:effectLst>
                <a:latin typeface="Arial" pitchFamily="34" charset="0"/>
                <a:cs typeface="Arial" pitchFamily="34" charset="0"/>
              </a:rPr>
              <a:t> a distancia a través de un instrumento o cualquier otro medio, que utilice las facultades de percepción extrasensoriales”.</a:t>
            </a:r>
            <a:endParaRPr lang="es-ES" sz="2800" b="1" dirty="0">
              <a:solidFill>
                <a:srgbClr val="FFFF00"/>
              </a:solidFill>
              <a:effectLst>
                <a:glow rad="139700">
                  <a:schemeClr val="accent2">
                    <a:satMod val="175000"/>
                    <a:alpha val="40000"/>
                  </a:schemeClr>
                </a:glow>
              </a:effectLst>
              <a:latin typeface="Arial" pitchFamily="34" charset="0"/>
              <a:cs typeface="Arial" pitchFamily="34" charset="0"/>
            </a:endParaRPr>
          </a:p>
        </p:txBody>
      </p:sp>
      <p:sp>
        <p:nvSpPr>
          <p:cNvPr id="4" name="4 Rectángulo"/>
          <p:cNvSpPr/>
          <p:nvPr/>
        </p:nvSpPr>
        <p:spPr>
          <a:xfrm>
            <a:off x="1801905" y="3644682"/>
            <a:ext cx="8901954" cy="3108543"/>
          </a:xfrm>
          <a:prstGeom prst="rect">
            <a:avLst/>
          </a:prstGeom>
        </p:spPr>
        <p:txBody>
          <a:bodyPr wrap="square">
            <a:spAutoFit/>
          </a:bodyPr>
          <a:lstStyle/>
          <a:p>
            <a:pPr algn="ctr"/>
            <a:r>
              <a:rPr lang="es-ES" sz="2800" b="1" dirty="0" smtClean="0">
                <a:solidFill>
                  <a:srgbClr val="FFFF00"/>
                </a:solidFill>
                <a:effectLst>
                  <a:glow rad="139700">
                    <a:schemeClr val="accent2">
                      <a:satMod val="175000"/>
                      <a:alpha val="40000"/>
                    </a:schemeClr>
                  </a:glow>
                </a:effectLst>
                <a:latin typeface="Arial" pitchFamily="34" charset="0"/>
                <a:cs typeface="Arial" pitchFamily="34" charset="0"/>
              </a:rPr>
              <a:t>De este modo un practicante entrenado y competente puede descubrir la causa de </a:t>
            </a:r>
            <a:r>
              <a:rPr lang="es-ES" sz="2800" b="1" dirty="0" err="1" smtClean="0">
                <a:solidFill>
                  <a:srgbClr val="FFFF00"/>
                </a:solidFill>
                <a:effectLst>
                  <a:glow rad="139700">
                    <a:schemeClr val="accent2">
                      <a:satMod val="175000"/>
                      <a:alpha val="40000"/>
                    </a:schemeClr>
                  </a:glow>
                </a:effectLst>
                <a:latin typeface="Arial" pitchFamily="34" charset="0"/>
                <a:cs typeface="Arial" pitchFamily="34" charset="0"/>
              </a:rPr>
              <a:t>desarmonia</a:t>
            </a:r>
            <a:r>
              <a:rPr lang="es-ES" sz="2800" b="1" dirty="0" smtClean="0">
                <a:solidFill>
                  <a:srgbClr val="FFFF00"/>
                </a:solidFill>
                <a:effectLst>
                  <a:glow rad="139700">
                    <a:schemeClr val="accent2">
                      <a:satMod val="175000"/>
                      <a:alpha val="40000"/>
                    </a:schemeClr>
                  </a:glow>
                </a:effectLst>
                <a:latin typeface="Arial" pitchFamily="34" charset="0"/>
                <a:cs typeface="Arial" pitchFamily="34" charset="0"/>
              </a:rPr>
              <a:t> de cualquier sistema viviente; sea humano, animal, planta o la tierra misma, para ayudarles a restaurar su </a:t>
            </a:r>
            <a:r>
              <a:rPr lang="es-ES" sz="2800" b="1" dirty="0" err="1" smtClean="0">
                <a:solidFill>
                  <a:srgbClr val="FFFF00"/>
                </a:solidFill>
                <a:effectLst>
                  <a:glow rad="139700">
                    <a:schemeClr val="accent2">
                      <a:satMod val="175000"/>
                      <a:alpha val="40000"/>
                    </a:schemeClr>
                  </a:glow>
                </a:effectLst>
                <a:latin typeface="Arial" pitchFamily="34" charset="0"/>
                <a:cs typeface="Arial" pitchFamily="34" charset="0"/>
              </a:rPr>
              <a:t>armonia</a:t>
            </a:r>
            <a:r>
              <a:rPr lang="es-ES" sz="2800" b="1" dirty="0" smtClean="0">
                <a:solidFill>
                  <a:srgbClr val="FFFF00"/>
                </a:solidFill>
                <a:effectLst>
                  <a:glow rad="139700">
                    <a:schemeClr val="accent2">
                      <a:satMod val="175000"/>
                      <a:alpha val="40000"/>
                    </a:schemeClr>
                  </a:glow>
                </a:effectLst>
                <a:latin typeface="Arial" pitchFamily="34" charset="0"/>
                <a:cs typeface="Arial" pitchFamily="34" charset="0"/>
              </a:rPr>
              <a:t> a un nivel óptimo.</a:t>
            </a:r>
          </a:p>
          <a:p>
            <a:pPr algn="ctr"/>
            <a:endParaRPr lang="es-ES" sz="2800" b="1" dirty="0">
              <a:solidFill>
                <a:srgbClr val="FFFF00"/>
              </a:solidFill>
              <a:effectLst>
                <a:glow rad="139700">
                  <a:schemeClr val="accent2">
                    <a:satMod val="175000"/>
                    <a:alpha val="40000"/>
                  </a:schemeClr>
                </a:glow>
              </a:effectLst>
              <a:latin typeface="Arial" pitchFamily="34" charset="0"/>
              <a:cs typeface="Arial" pitchFamily="34" charset="0"/>
            </a:endParaRPr>
          </a:p>
        </p:txBody>
      </p:sp>
    </p:spTree>
    <p:extLst>
      <p:ext uri="{BB962C8B-B14F-4D97-AF65-F5344CB8AC3E}">
        <p14:creationId xmlns:p14="http://schemas.microsoft.com/office/powerpoint/2010/main" val="241551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AAAFORMULAS REIKI\EPROPUESTA  RPA\2mariposasvioletasaguamov.gif"/>
          <p:cNvPicPr>
            <a:picLocks noChangeAspect="1" noChangeArrowheads="1" noCrop="1"/>
          </p:cNvPicPr>
          <p:nvPr/>
        </p:nvPicPr>
        <p:blipFill>
          <a:blip r:embed="rId2" cstate="print"/>
          <a:srcRect/>
          <a:stretch>
            <a:fillRect/>
          </a:stretch>
        </p:blipFill>
        <p:spPr bwMode="auto">
          <a:xfrm>
            <a:off x="0" y="-2424430"/>
            <a:ext cx="12192000" cy="9697720"/>
          </a:xfrm>
          <a:prstGeom prst="rect">
            <a:avLst/>
          </a:prstGeom>
          <a:ln>
            <a:noFill/>
          </a:ln>
          <a:effectLst>
            <a:outerShdw blurRad="292100" dist="139700" dir="2700000" algn="tl" rotWithShape="0">
              <a:srgbClr val="333333">
                <a:alpha val="65000"/>
              </a:srgbClr>
            </a:outerShdw>
          </a:effectLst>
        </p:spPr>
      </p:pic>
      <p:sp>
        <p:nvSpPr>
          <p:cNvPr id="3" name="Text Box 5"/>
          <p:cNvSpPr txBox="1">
            <a:spLocks noChangeArrowheads="1"/>
          </p:cNvSpPr>
          <p:nvPr/>
        </p:nvSpPr>
        <p:spPr bwMode="auto">
          <a:xfrm>
            <a:off x="1210235" y="829590"/>
            <a:ext cx="10470778" cy="954107"/>
          </a:xfrm>
          <a:prstGeom prst="rect">
            <a:avLst/>
          </a:prstGeom>
          <a:noFill/>
          <a:ln w="9525">
            <a:noFill/>
            <a:miter lim="800000"/>
            <a:headEnd/>
            <a:tailEnd/>
          </a:ln>
          <a:effectLst/>
        </p:spPr>
        <p:txBody>
          <a:bodyPr wrap="square">
            <a:spAutoFit/>
          </a:bodyPr>
          <a:lstStyle/>
          <a:p>
            <a:pPr algn="ctr">
              <a:spcBef>
                <a:spcPct val="50000"/>
              </a:spcBef>
            </a:pPr>
            <a:r>
              <a:rPr lang="es-ES_tradnl"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EN MANOS BIEN ADIESTRADAS EL TEST BIOENERGETICO, LEE CON EXACTITUD LAS ESTRUCTURAS DE ENERGIA.</a:t>
            </a:r>
            <a:endParaRPr lang="es-E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endParaRPr>
          </a:p>
        </p:txBody>
      </p:sp>
      <p:sp>
        <p:nvSpPr>
          <p:cNvPr id="4" name="Text Box 6"/>
          <p:cNvSpPr txBox="1">
            <a:spLocks noChangeArrowheads="1"/>
          </p:cNvSpPr>
          <p:nvPr/>
        </p:nvSpPr>
        <p:spPr bwMode="auto">
          <a:xfrm>
            <a:off x="887506" y="2958353"/>
            <a:ext cx="10793507" cy="2677656"/>
          </a:xfrm>
          <a:prstGeom prst="rect">
            <a:avLst/>
          </a:prstGeom>
          <a:noFill/>
          <a:ln w="9525">
            <a:noFill/>
            <a:miter lim="800000"/>
            <a:headEnd/>
            <a:tailEnd/>
          </a:ln>
          <a:effectLst/>
        </p:spPr>
        <p:txBody>
          <a:bodyPr wrap="square">
            <a:spAutoFit/>
          </a:bodyPr>
          <a:lstStyle/>
          <a:p>
            <a:pPr algn="ctr">
              <a:spcBef>
                <a:spcPct val="50000"/>
              </a:spcBef>
            </a:pPr>
            <a:r>
              <a:rPr lang="es-ES_tradnl"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EL TEST ENERGETICO ES PARA COMUNICARSE CON LOS NIVELES MAS PROFUNDOS Y OCULTOS DE NUESTRO SER, LA PARTE DE NOSOTROS MISMOS QUE ESTA VELADA POR EL MIEDO, LA IGNORANCIA Y LAS FALSAS OPINIONES SOBRE NOSOTROS MISMOS Y EL UNIVERSO EN QUE VIVIMOS.</a:t>
            </a:r>
            <a:endParaRPr lang="es-E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endParaRPr>
          </a:p>
        </p:txBody>
      </p:sp>
    </p:spTree>
    <p:extLst>
      <p:ext uri="{BB962C8B-B14F-4D97-AF65-F5344CB8AC3E}">
        <p14:creationId xmlns:p14="http://schemas.microsoft.com/office/powerpoint/2010/main" val="78097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 calcmode="lin" valueType="num">
                                      <p:cBhvr>
                                        <p:cTn id="17" dur="500" fill="hold"/>
                                        <p:tgtEl>
                                          <p:spTgt spid="4"/>
                                        </p:tgtEl>
                                        <p:attrNameLst>
                                          <p:attrName>style.rotation</p:attrName>
                                        </p:attrNameLst>
                                      </p:cBhvr>
                                      <p:tavLst>
                                        <p:tav tm="0">
                                          <p:val>
                                            <p:fltVal val="360"/>
                                          </p:val>
                                        </p:tav>
                                        <p:tav tm="100000">
                                          <p:val>
                                            <p:fltVal val="0"/>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AAAFORMULAS REIKI\ATERAPIAS DE ASKLEPIO\ACU.RPA\CHAKRAS\A-New-Definition-of-Success-How-to-Listen-to-Your-Inner-Self-and-Create-Your-Own-Brand-of-Success.jpg"/>
          <p:cNvPicPr>
            <a:picLocks noChangeAspect="1" noChangeArrowheads="1"/>
          </p:cNvPicPr>
          <p:nvPr/>
        </p:nvPicPr>
        <p:blipFill>
          <a:blip r:embed="rId2" cstate="print"/>
          <a:srcRect/>
          <a:stretch>
            <a:fillRect/>
          </a:stretch>
        </p:blipFill>
        <p:spPr bwMode="auto">
          <a:xfrm>
            <a:off x="0" y="0"/>
            <a:ext cx="12192000" cy="6858000"/>
          </a:xfrm>
          <a:prstGeom prst="rect">
            <a:avLst/>
          </a:prstGeom>
          <a:ln>
            <a:noFill/>
          </a:ln>
          <a:effectLst>
            <a:outerShdw blurRad="292100" dist="139700" dir="2700000" algn="tl" rotWithShape="0">
              <a:srgbClr val="333333">
                <a:alpha val="65000"/>
              </a:srgbClr>
            </a:outerShdw>
          </a:effectLst>
        </p:spPr>
      </p:pic>
      <p:sp>
        <p:nvSpPr>
          <p:cNvPr id="3" name="Text Box 5"/>
          <p:cNvSpPr txBox="1">
            <a:spLocks noChangeArrowheads="1"/>
          </p:cNvSpPr>
          <p:nvPr/>
        </p:nvSpPr>
        <p:spPr bwMode="auto">
          <a:xfrm>
            <a:off x="923365" y="381000"/>
            <a:ext cx="10587318" cy="1200329"/>
          </a:xfrm>
          <a:prstGeom prst="rect">
            <a:avLst/>
          </a:prstGeom>
          <a:noFill/>
          <a:ln w="9525">
            <a:noFill/>
            <a:miter lim="800000"/>
            <a:headEnd/>
            <a:tailEnd/>
          </a:ln>
          <a:effectLst/>
        </p:spPr>
        <p:txBody>
          <a:bodyPr wrap="square">
            <a:spAutoFit/>
          </a:bodyPr>
          <a:lstStyle/>
          <a:p>
            <a:pPr algn="ctr">
              <a:spcBef>
                <a:spcPct val="50000"/>
              </a:spcBef>
            </a:pPr>
            <a:r>
              <a:rPr lang="es-E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LA CONCENTRACION FAVORECE, DESDE LUEGO, TODA ACCION A DISTANCIA.</a:t>
            </a:r>
          </a:p>
        </p:txBody>
      </p:sp>
      <p:sp>
        <p:nvSpPr>
          <p:cNvPr id="4" name="Rectangle 6"/>
          <p:cNvSpPr>
            <a:spLocks noChangeArrowheads="1"/>
          </p:cNvSpPr>
          <p:nvPr/>
        </p:nvSpPr>
        <p:spPr bwMode="auto">
          <a:xfrm>
            <a:off x="681318" y="2362200"/>
            <a:ext cx="10892117" cy="1754326"/>
          </a:xfrm>
          <a:prstGeom prst="rect">
            <a:avLst/>
          </a:prstGeom>
          <a:noFill/>
          <a:ln w="9525">
            <a:noFill/>
            <a:miter lim="800000"/>
            <a:headEnd/>
            <a:tailEnd/>
          </a:ln>
          <a:effectLst/>
        </p:spPr>
        <p:txBody>
          <a:bodyPr wrap="square">
            <a:spAutoFit/>
          </a:bodyPr>
          <a:lstStyle/>
          <a:p>
            <a:pPr algn="ctr"/>
            <a:r>
              <a:rPr lang="es-E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LAS DISTRACCIONES, LAS DUDAS, LOS SUEÑOS, ETC, NO HACEN MAS QUE PERJUDICAR DICHO RESULTADO.</a:t>
            </a:r>
          </a:p>
        </p:txBody>
      </p:sp>
      <p:sp>
        <p:nvSpPr>
          <p:cNvPr id="5" name="Rectangle 7"/>
          <p:cNvSpPr>
            <a:spLocks noChangeArrowheads="1"/>
          </p:cNvSpPr>
          <p:nvPr/>
        </p:nvSpPr>
        <p:spPr bwMode="auto">
          <a:xfrm>
            <a:off x="349624" y="4724400"/>
            <a:ext cx="11412070" cy="1754326"/>
          </a:xfrm>
          <a:prstGeom prst="rect">
            <a:avLst/>
          </a:prstGeom>
          <a:noFill/>
          <a:ln w="9525">
            <a:noFill/>
            <a:miter lim="800000"/>
            <a:headEnd/>
            <a:tailEnd/>
          </a:ln>
          <a:effectLst/>
        </p:spPr>
        <p:txBody>
          <a:bodyPr wrap="square">
            <a:spAutoFit/>
          </a:bodyPr>
          <a:lstStyle/>
          <a:p>
            <a:pPr algn="ctr"/>
            <a:r>
              <a:rPr lang="es-E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LA DUDA, EN UN OPERADOR, EQUIVALE, EN FIN DE CUENTAS, </a:t>
            </a:r>
          </a:p>
          <a:p>
            <a:pPr algn="ctr"/>
            <a:r>
              <a:rPr lang="es-E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A LA DECISION DE NO ACTUAR.</a:t>
            </a:r>
          </a:p>
        </p:txBody>
      </p:sp>
    </p:spTree>
    <p:extLst>
      <p:ext uri="{BB962C8B-B14F-4D97-AF65-F5344CB8AC3E}">
        <p14:creationId xmlns:p14="http://schemas.microsoft.com/office/powerpoint/2010/main" val="11659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5456"/>
          </a:xfrm>
          <a:prstGeom prst="rect">
            <a:avLst/>
          </a:prstGeom>
        </p:spPr>
      </p:pic>
      <p:sp>
        <p:nvSpPr>
          <p:cNvPr id="3" name="Rectangle 4"/>
          <p:cNvSpPr>
            <a:spLocks noChangeArrowheads="1"/>
          </p:cNvSpPr>
          <p:nvPr/>
        </p:nvSpPr>
        <p:spPr bwMode="auto">
          <a:xfrm>
            <a:off x="395288" y="179586"/>
            <a:ext cx="11627068" cy="523220"/>
          </a:xfrm>
          <a:prstGeom prst="rect">
            <a:avLst/>
          </a:prstGeom>
          <a:noFill/>
          <a:ln w="9525">
            <a:noFill/>
            <a:miter lim="800000"/>
            <a:headEnd/>
            <a:tailEnd/>
          </a:ln>
        </p:spPr>
        <p:txBody>
          <a:bodyPr wrap="square" anchor="ctr">
            <a:spAutoFit/>
          </a:bodyPr>
          <a:lstStyle/>
          <a:p>
            <a:pPr algn="ctr"/>
            <a:r>
              <a:rPr lang="es-E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¿Cómo Funciona?</a:t>
            </a:r>
          </a:p>
        </p:txBody>
      </p:sp>
      <p:sp>
        <p:nvSpPr>
          <p:cNvPr id="4" name="Rectangle 7"/>
          <p:cNvSpPr>
            <a:spLocks noChangeArrowheads="1"/>
          </p:cNvSpPr>
          <p:nvPr/>
        </p:nvSpPr>
        <p:spPr bwMode="auto">
          <a:xfrm>
            <a:off x="323850" y="692150"/>
            <a:ext cx="11722010" cy="954107"/>
          </a:xfrm>
          <a:prstGeom prst="rect">
            <a:avLst/>
          </a:prstGeom>
          <a:noFill/>
          <a:ln w="9525">
            <a:noFill/>
            <a:miter lim="800000"/>
            <a:headEnd/>
            <a:tailEnd/>
          </a:ln>
        </p:spPr>
        <p:txBody>
          <a:bodyPr wrap="square">
            <a:spAutoFit/>
          </a:bodyPr>
          <a:lstStyle/>
          <a:p>
            <a:pPr algn="ctr"/>
            <a:r>
              <a:rPr lang="es-ES" sz="2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Métodos de Acción a Distancia</a:t>
            </a:r>
            <a:br>
              <a:rPr lang="es-ES" sz="2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br>
            <a:r>
              <a:rPr lang="es-ES" sz="2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Y Sus Principios de Funcionamiento Común.</a:t>
            </a:r>
          </a:p>
        </p:txBody>
      </p:sp>
      <p:sp>
        <p:nvSpPr>
          <p:cNvPr id="5" name="Rectangle 8"/>
          <p:cNvSpPr>
            <a:spLocks noChangeArrowheads="1"/>
          </p:cNvSpPr>
          <p:nvPr/>
        </p:nvSpPr>
        <p:spPr bwMode="auto">
          <a:xfrm>
            <a:off x="179388" y="1989138"/>
            <a:ext cx="11914000" cy="954107"/>
          </a:xfrm>
          <a:prstGeom prst="rect">
            <a:avLst/>
          </a:prstGeom>
          <a:noFill/>
          <a:ln w="9525">
            <a:noFill/>
            <a:miter lim="800000"/>
            <a:headEnd/>
            <a:tailEnd/>
          </a:ln>
        </p:spPr>
        <p:txBody>
          <a:bodyPr wrap="square">
            <a:spAutoFit/>
          </a:bodyPr>
          <a:lstStyle/>
          <a:p>
            <a:pPr algn="ctr"/>
            <a:r>
              <a:rPr lang="es-E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Los tres factores básicos para lograr una exitosa acción a distancia, en la </a:t>
            </a:r>
            <a:r>
              <a:rPr lang="es-ES" sz="2800" b="1" dirty="0" err="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Radionica</a:t>
            </a:r>
            <a:r>
              <a:rPr lang="es-ES" sz="28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 </a:t>
            </a:r>
            <a:r>
              <a:rPr lang="es-ES" sz="2800" b="1" dirty="0" err="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Psionica</a:t>
            </a:r>
            <a:r>
              <a:rPr lang="es-ES" sz="28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 </a:t>
            </a:r>
            <a:r>
              <a:rPr lang="es-E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son: </a:t>
            </a:r>
          </a:p>
        </p:txBody>
      </p:sp>
      <p:sp>
        <p:nvSpPr>
          <p:cNvPr id="6" name="Rectangle 9"/>
          <p:cNvSpPr>
            <a:spLocks noChangeArrowheads="1"/>
          </p:cNvSpPr>
          <p:nvPr/>
        </p:nvSpPr>
        <p:spPr bwMode="auto">
          <a:xfrm>
            <a:off x="395288" y="3429000"/>
            <a:ext cx="11627068" cy="523220"/>
          </a:xfrm>
          <a:prstGeom prst="rect">
            <a:avLst/>
          </a:prstGeom>
          <a:noFill/>
          <a:ln w="9525">
            <a:noFill/>
            <a:miter lim="800000"/>
            <a:headEnd/>
            <a:tailEnd/>
          </a:ln>
        </p:spPr>
        <p:txBody>
          <a:bodyPr wrap="square">
            <a:spAutoFit/>
          </a:bodyPr>
          <a:lstStyle/>
          <a:p>
            <a:pPr algn="ctr"/>
            <a:r>
              <a:rPr lang="es-ES" sz="2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El enlace de la tendencia (representando el efecto planeado), </a:t>
            </a:r>
          </a:p>
        </p:txBody>
      </p:sp>
      <p:sp>
        <p:nvSpPr>
          <p:cNvPr id="7" name="Rectangle 10"/>
          <p:cNvSpPr>
            <a:spLocks noChangeArrowheads="1"/>
          </p:cNvSpPr>
          <p:nvPr/>
        </p:nvSpPr>
        <p:spPr bwMode="auto">
          <a:xfrm>
            <a:off x="539750" y="4581525"/>
            <a:ext cx="11435078" cy="954107"/>
          </a:xfrm>
          <a:prstGeom prst="rect">
            <a:avLst/>
          </a:prstGeom>
          <a:noFill/>
          <a:ln w="9525">
            <a:noFill/>
            <a:miter lim="800000"/>
            <a:headEnd/>
            <a:tailEnd/>
          </a:ln>
        </p:spPr>
        <p:txBody>
          <a:bodyPr wrap="square">
            <a:spAutoFit/>
          </a:bodyPr>
          <a:lstStyle/>
          <a:p>
            <a:pPr algn="ctr"/>
            <a:r>
              <a:rPr lang="es-ES" sz="2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El enlace del Objetivo (representando el objetivo o la persona de la acción),</a:t>
            </a:r>
          </a:p>
        </p:txBody>
      </p:sp>
      <p:sp>
        <p:nvSpPr>
          <p:cNvPr id="8" name="Rectangle 11"/>
          <p:cNvSpPr>
            <a:spLocks noChangeArrowheads="1"/>
          </p:cNvSpPr>
          <p:nvPr/>
        </p:nvSpPr>
        <p:spPr bwMode="auto">
          <a:xfrm>
            <a:off x="395288" y="5661025"/>
            <a:ext cx="11089072" cy="954107"/>
          </a:xfrm>
          <a:prstGeom prst="rect">
            <a:avLst/>
          </a:prstGeom>
          <a:noFill/>
          <a:ln w="9525">
            <a:noFill/>
            <a:miter lim="800000"/>
            <a:headEnd/>
            <a:tailEnd/>
          </a:ln>
        </p:spPr>
        <p:txBody>
          <a:bodyPr wrap="square">
            <a:spAutoFit/>
          </a:bodyPr>
          <a:lstStyle/>
          <a:p>
            <a:pPr algn="ctr"/>
            <a:r>
              <a:rPr lang="es-ES" sz="2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y </a:t>
            </a:r>
            <a:br>
              <a:rPr lang="es-ES" sz="2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br>
            <a:r>
              <a:rPr lang="es-ES" sz="2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itchFamily="34" charset="0"/>
                <a:cs typeface="Arial" pitchFamily="34" charset="0"/>
              </a:rPr>
              <a:t>La Energía de vida.</a:t>
            </a:r>
          </a:p>
        </p:txBody>
      </p:sp>
    </p:spTree>
    <p:extLst>
      <p:ext uri="{BB962C8B-B14F-4D97-AF65-F5344CB8AC3E}">
        <p14:creationId xmlns:p14="http://schemas.microsoft.com/office/powerpoint/2010/main" val="391032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2192000" cy="6858000"/>
          </a:xfrm>
          <a:prstGeom prst="rect">
            <a:avLst/>
          </a:prstGeom>
        </p:spPr>
      </p:pic>
      <p:sp>
        <p:nvSpPr>
          <p:cNvPr id="2" name="Rectángulo 1"/>
          <p:cNvSpPr/>
          <p:nvPr/>
        </p:nvSpPr>
        <p:spPr>
          <a:xfrm>
            <a:off x="4583291" y="417606"/>
            <a:ext cx="2720618" cy="800219"/>
          </a:xfrm>
          <a:prstGeom prst="rect">
            <a:avLst/>
          </a:prstGeom>
        </p:spPr>
        <p:txBody>
          <a:bodyPr wrap="none">
            <a:spAutoFit/>
          </a:bodyPr>
          <a:lstStyle/>
          <a:p>
            <a:pPr algn="ctr">
              <a:lnSpc>
                <a:spcPct val="115000"/>
              </a:lnSpc>
              <a:spcAft>
                <a:spcPts val="1000"/>
              </a:spcAft>
            </a:pPr>
            <a:r>
              <a:rPr lang="es-ES" sz="40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DIGNIDAD</a:t>
            </a:r>
            <a:endParaRPr lang="es-CO" sz="40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282388" y="2009298"/>
            <a:ext cx="11483788" cy="1323439"/>
          </a:xfrm>
          <a:prstGeom prst="rect">
            <a:avLst/>
          </a:prstGeom>
        </p:spPr>
        <p:txBody>
          <a:bodyPr wrap="square">
            <a:spAutoFit/>
          </a:bodyPr>
          <a:lstStyle/>
          <a:p>
            <a:pPr algn="ctr"/>
            <a:r>
              <a:rPr lang="es-ES" sz="40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rPr>
              <a:t>No trates de demostrar que eres digno y te reduzcas a un objeto</a:t>
            </a:r>
            <a:endParaRPr lang="es-CO" sz="4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Rectángulo 3"/>
          <p:cNvSpPr/>
          <p:nvPr/>
        </p:nvSpPr>
        <p:spPr>
          <a:xfrm>
            <a:off x="282388" y="4124211"/>
            <a:ext cx="11779624" cy="2215991"/>
          </a:xfrm>
          <a:prstGeom prst="rect">
            <a:avLst/>
          </a:prstGeom>
        </p:spPr>
        <p:txBody>
          <a:bodyPr wrap="square">
            <a:spAutoFit/>
          </a:bodyPr>
          <a:lstStyle/>
          <a:p>
            <a:pPr algn="ctr">
              <a:lnSpc>
                <a:spcPct val="115000"/>
              </a:lnSpc>
              <a:spcAft>
                <a:spcPts val="1000"/>
              </a:spcAft>
            </a:pPr>
            <a:r>
              <a:rPr lang="es-ES" sz="40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Recuerda que la mayor experiencia de la vida no viene a través de lo que haces sino a través de la meditación, del amor.</a:t>
            </a:r>
            <a:endParaRPr lang="es-CO" sz="40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626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ASEMINARIO SANACION DEL AUTISMO DIMENSIONAL\CROMOTERAPIA RADIONICA PSIONICA\PRESENTACION COLOR RPA\tube-torus-gif.gif"/>
          <p:cNvPicPr>
            <a:picLocks noChangeAspect="1" noChangeArrowheads="1" noCrop="1"/>
          </p:cNvPicPr>
          <p:nvPr/>
        </p:nvPicPr>
        <p:blipFill>
          <a:blip r:embed="rId2" cstate="print"/>
          <a:srcRect/>
          <a:stretch>
            <a:fillRect/>
          </a:stretch>
        </p:blipFill>
        <p:spPr bwMode="auto">
          <a:xfrm>
            <a:off x="0" y="0"/>
            <a:ext cx="12192000" cy="6858000"/>
          </a:xfrm>
          <a:prstGeom prst="rect">
            <a:avLst/>
          </a:prstGeom>
          <a:ln>
            <a:noFill/>
          </a:ln>
          <a:effectLst>
            <a:outerShdw blurRad="292100" dist="139700" dir="2700000" algn="tl" rotWithShape="0">
              <a:srgbClr val="333333">
                <a:alpha val="65000"/>
              </a:srgbClr>
            </a:outerShdw>
          </a:effectLst>
        </p:spPr>
      </p:pic>
      <p:sp>
        <p:nvSpPr>
          <p:cNvPr id="3" name="Rectangle 4"/>
          <p:cNvSpPr>
            <a:spLocks noChangeArrowheads="1"/>
          </p:cNvSpPr>
          <p:nvPr/>
        </p:nvSpPr>
        <p:spPr bwMode="auto">
          <a:xfrm>
            <a:off x="239349" y="1046683"/>
            <a:ext cx="11713301" cy="5078313"/>
          </a:xfrm>
          <a:prstGeom prst="rect">
            <a:avLst/>
          </a:prstGeom>
          <a:noFill/>
          <a:ln w="9525">
            <a:noFill/>
            <a:miter lim="800000"/>
            <a:headEnd/>
            <a:tailEnd/>
          </a:ln>
        </p:spPr>
        <p:txBody>
          <a:bodyPr wrap="square">
            <a:spAutoFit/>
          </a:bodyPr>
          <a:lstStyle/>
          <a:p>
            <a:pPr algn="ctr"/>
            <a:r>
              <a:rPr lang="es-ES" sz="5400" b="1" dirty="0">
                <a:ln w="18415" cmpd="sng">
                  <a:solidFill>
                    <a:srgbClr val="FFFFFF"/>
                  </a:solidFill>
                  <a:prstDash val="solid"/>
                </a:ln>
                <a:solidFill>
                  <a:srgbClr val="FFFFFF"/>
                </a:solidFill>
                <a:effectLst>
                  <a:glow rad="63500">
                    <a:schemeClr val="accent4">
                      <a:satMod val="175000"/>
                      <a:alpha val="40000"/>
                    </a:schemeClr>
                  </a:glow>
                </a:effectLst>
                <a:latin typeface="Comic Sans MS" pitchFamily="66" charset="0"/>
              </a:rPr>
              <a:t>Cualquier acción a distancia que no conlleve estos tres factores básicos está destinada a fallar, sin importar la intención, el entrenamiento espiritual, o la conexión tradicionalista. </a:t>
            </a:r>
          </a:p>
        </p:txBody>
      </p:sp>
    </p:spTree>
    <p:extLst>
      <p:ext uri="{BB962C8B-B14F-4D97-AF65-F5344CB8AC3E}">
        <p14:creationId xmlns:p14="http://schemas.microsoft.com/office/powerpoint/2010/main" val="341754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701"/>
            <a:ext cx="12192000" cy="6940446"/>
          </a:xfrm>
          <a:prstGeom prst="rect">
            <a:avLst/>
          </a:prstGeom>
        </p:spPr>
      </p:pic>
      <p:sp>
        <p:nvSpPr>
          <p:cNvPr id="3" name="2 CuadroTexto"/>
          <p:cNvSpPr txBox="1"/>
          <p:nvPr/>
        </p:nvSpPr>
        <p:spPr>
          <a:xfrm>
            <a:off x="228600" y="152400"/>
            <a:ext cx="11480800" cy="461665"/>
          </a:xfrm>
          <a:prstGeom prst="rect">
            <a:avLst/>
          </a:prstGeom>
          <a:noFill/>
        </p:spPr>
        <p:txBody>
          <a:bodyPr wrap="square" rtlCol="0">
            <a:spAutoFit/>
          </a:bodyPr>
          <a:lstStyle/>
          <a:p>
            <a:pPr algn="ct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EL RADIONICO PSIONICO AGRADABLE:</a:t>
            </a:r>
          </a:p>
        </p:txBody>
      </p:sp>
      <p:sp>
        <p:nvSpPr>
          <p:cNvPr id="4" name="3 CuadroTexto"/>
          <p:cNvSpPr txBox="1"/>
          <p:nvPr/>
        </p:nvSpPr>
        <p:spPr>
          <a:xfrm>
            <a:off x="0" y="1981200"/>
            <a:ext cx="11785600" cy="1200329"/>
          </a:xfrm>
          <a:prstGeom prst="rect">
            <a:avLst/>
          </a:prstGeom>
          <a:noFill/>
        </p:spPr>
        <p:txBody>
          <a:bodyPr wrap="square" rtlCol="0">
            <a:spAutoFit/>
          </a:bodyPr>
          <a:lstStyle/>
          <a:p>
            <a:pPr algn="ct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MANTENIENDO SIEMPRE EN SU CAMINO LOS CONCEPTOS DE ENLACE DE TENDENCIA,  ENLACE DE OBJETIVO Y ENERGIA DE VIDA. NO PROYECTA NADA.</a:t>
            </a:r>
            <a:endPar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endParaRPr>
          </a:p>
        </p:txBody>
      </p:sp>
      <p:sp>
        <p:nvSpPr>
          <p:cNvPr id="5" name="4 CuadroTexto"/>
          <p:cNvSpPr txBox="1"/>
          <p:nvPr/>
        </p:nvSpPr>
        <p:spPr>
          <a:xfrm>
            <a:off x="304800" y="3962400"/>
            <a:ext cx="11379200" cy="830997"/>
          </a:xfrm>
          <a:prstGeom prst="rect">
            <a:avLst/>
          </a:prstGeom>
          <a:noFill/>
        </p:spPr>
        <p:txBody>
          <a:bodyPr wrap="square" rtlCol="0">
            <a:spAutoFit/>
          </a:bodyPr>
          <a:lstStyle/>
          <a:p>
            <a:pPr algn="ct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TRATA DE SER COMO UN CRISTAL QUE AMPLIFICA LA ARMONIA DEL UNIVERSO.</a:t>
            </a:r>
            <a:endPar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endParaRPr>
          </a:p>
        </p:txBody>
      </p:sp>
      <p:sp>
        <p:nvSpPr>
          <p:cNvPr id="6" name="5 CuadroTexto"/>
          <p:cNvSpPr txBox="1"/>
          <p:nvPr/>
        </p:nvSpPr>
        <p:spPr>
          <a:xfrm>
            <a:off x="304800" y="5334000"/>
            <a:ext cx="11379200" cy="830997"/>
          </a:xfrm>
          <a:prstGeom prst="rect">
            <a:avLst/>
          </a:prstGeom>
          <a:noFill/>
        </p:spPr>
        <p:txBody>
          <a:bodyPr wrap="square" rtlCol="0">
            <a:spAutoFit/>
          </a:bodyPr>
          <a:lstStyle/>
          <a:p>
            <a:pPr algn="ctr"/>
            <a:r>
              <a:rPr lang="es-CO" sz="2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CAMINA SILENCIOSAMENTE, LLEVANDO ARMONIA SIN IMPONER NADA, PERMITIENDO QUE LA SABIDURIA DEL CIELO SE MANIFIESTE.</a:t>
            </a:r>
            <a:endPar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endParaRPr>
          </a:p>
        </p:txBody>
      </p:sp>
      <p:sp>
        <p:nvSpPr>
          <p:cNvPr id="7" name="6 Rectángulo"/>
          <p:cNvSpPr/>
          <p:nvPr/>
        </p:nvSpPr>
        <p:spPr>
          <a:xfrm>
            <a:off x="213192" y="836712"/>
            <a:ext cx="11501344" cy="830997"/>
          </a:xfrm>
          <a:prstGeom prst="rect">
            <a:avLst/>
          </a:prstGeom>
        </p:spPr>
        <p:txBody>
          <a:bodyPr wrap="square">
            <a:spAutoFit/>
          </a:bodyPr>
          <a:lstStyle/>
          <a:p>
            <a:pPr algn="ctr"/>
            <a:r>
              <a:rPr lang="es-CO"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LA CARECTERISTICA ESENCIAL DE UN RADIONICO PSIONICO, ES QUE HACE SIN HACER.</a:t>
            </a:r>
          </a:p>
        </p:txBody>
      </p:sp>
    </p:spTree>
    <p:extLst>
      <p:ext uri="{BB962C8B-B14F-4D97-AF65-F5344CB8AC3E}">
        <p14:creationId xmlns:p14="http://schemas.microsoft.com/office/powerpoint/2010/main" val="41755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welve3"/>
          <p:cNvPicPr>
            <a:picLocks noChangeAspect="1" noChangeArrowheads="1"/>
          </p:cNvPicPr>
          <p:nvPr/>
        </p:nvPicPr>
        <p:blipFill>
          <a:blip r:embed="rId2" cstate="print"/>
          <a:srcRect/>
          <a:stretch>
            <a:fillRect/>
          </a:stretch>
        </p:blipFill>
        <p:spPr bwMode="auto">
          <a:xfrm>
            <a:off x="62456" y="36380"/>
            <a:ext cx="4373042" cy="3962400"/>
          </a:xfrm>
          <a:prstGeom prst="rect">
            <a:avLst/>
          </a:prstGeom>
          <a:ln>
            <a:noFill/>
          </a:ln>
          <a:effectLst>
            <a:outerShdw blurRad="292100" dist="139700" dir="2700000" algn="tl" rotWithShape="0">
              <a:srgbClr val="333333">
                <a:alpha val="65000"/>
              </a:srgbClr>
            </a:outerShdw>
          </a:effectLst>
        </p:spPr>
      </p:pic>
      <p:pic>
        <p:nvPicPr>
          <p:cNvPr id="3" name="Picture 5" descr="AEL CELULAR EN LA MANO"/>
          <p:cNvPicPr>
            <a:picLocks noChangeAspect="1" noChangeArrowheads="1"/>
          </p:cNvPicPr>
          <p:nvPr/>
        </p:nvPicPr>
        <p:blipFill>
          <a:blip r:embed="rId3" cstate="print"/>
          <a:srcRect/>
          <a:stretch>
            <a:fillRect/>
          </a:stretch>
        </p:blipFill>
        <p:spPr bwMode="auto">
          <a:xfrm>
            <a:off x="4284663" y="0"/>
            <a:ext cx="7767429" cy="6858000"/>
          </a:xfrm>
          <a:prstGeom prst="rect">
            <a:avLst/>
          </a:prstGeom>
          <a:ln>
            <a:noFill/>
          </a:ln>
          <a:effectLst>
            <a:softEdge rad="112500"/>
          </a:effectLst>
        </p:spPr>
      </p:pic>
      <p:pic>
        <p:nvPicPr>
          <p:cNvPr id="4" name="Picture 7" descr="tv001"/>
          <p:cNvPicPr>
            <a:picLocks noChangeAspect="1" noChangeArrowheads="1" noCrop="1"/>
          </p:cNvPicPr>
          <p:nvPr/>
        </p:nvPicPr>
        <p:blipFill>
          <a:blip r:embed="rId4" cstate="print"/>
          <a:srcRect/>
          <a:stretch>
            <a:fillRect/>
          </a:stretch>
        </p:blipFill>
        <p:spPr bwMode="auto">
          <a:xfrm>
            <a:off x="4211637" y="1484313"/>
            <a:ext cx="2047799" cy="1657350"/>
          </a:xfrm>
          <a:prstGeom prst="rect">
            <a:avLst/>
          </a:prstGeom>
          <a:noFill/>
        </p:spPr>
      </p:pic>
      <p:pic>
        <p:nvPicPr>
          <p:cNvPr id="5" name="Picture 8" descr="movil06"/>
          <p:cNvPicPr>
            <a:picLocks noChangeAspect="1" noChangeArrowheads="1" noCrop="1"/>
          </p:cNvPicPr>
          <p:nvPr/>
        </p:nvPicPr>
        <p:blipFill>
          <a:blip r:embed="rId5" cstate="print"/>
          <a:srcRect/>
          <a:stretch>
            <a:fillRect/>
          </a:stretch>
        </p:blipFill>
        <p:spPr bwMode="auto">
          <a:xfrm>
            <a:off x="5508625" y="1341438"/>
            <a:ext cx="857691" cy="792162"/>
          </a:xfrm>
          <a:prstGeom prst="rect">
            <a:avLst/>
          </a:prstGeom>
          <a:noFill/>
        </p:spPr>
      </p:pic>
      <p:pic>
        <p:nvPicPr>
          <p:cNvPr id="6" name="Picture 9" descr="efectost"/>
          <p:cNvPicPr>
            <a:picLocks noChangeAspect="1" noChangeArrowheads="1" noCrop="1"/>
          </p:cNvPicPr>
          <p:nvPr/>
        </p:nvPicPr>
        <p:blipFill>
          <a:blip r:embed="rId6" cstate="print"/>
          <a:srcRect/>
          <a:stretch>
            <a:fillRect/>
          </a:stretch>
        </p:blipFill>
        <p:spPr bwMode="auto">
          <a:xfrm>
            <a:off x="7330190" y="3933825"/>
            <a:ext cx="4721902" cy="2924175"/>
          </a:xfrm>
          <a:prstGeom prst="rect">
            <a:avLst/>
          </a:prstGeom>
          <a:noFill/>
        </p:spPr>
      </p:pic>
      <p:sp>
        <p:nvSpPr>
          <p:cNvPr id="8" name="Text Box 6"/>
          <p:cNvSpPr txBox="1">
            <a:spLocks noChangeArrowheads="1"/>
          </p:cNvSpPr>
          <p:nvPr/>
        </p:nvSpPr>
        <p:spPr bwMode="auto">
          <a:xfrm>
            <a:off x="6714331" y="328467"/>
            <a:ext cx="3711875" cy="3096900"/>
          </a:xfrm>
          <a:prstGeom prst="rect">
            <a:avLst/>
          </a:prstGeom>
          <a:noFill/>
          <a:ln>
            <a:noFill/>
            <a:headEnd/>
            <a:tailEnd/>
          </a:ln>
        </p:spPr>
        <p:style>
          <a:lnRef idx="0">
            <a:schemeClr val="accent6"/>
          </a:lnRef>
          <a:fillRef idx="3">
            <a:schemeClr val="accent6"/>
          </a:fillRef>
          <a:effectRef idx="3">
            <a:schemeClr val="accent6"/>
          </a:effectRef>
          <a:fontRef idx="minor">
            <a:schemeClr val="lt1"/>
          </a:fontRef>
        </p:style>
        <p:txBody>
          <a:bodyPr wrap="square">
            <a:prstTxWarp prst="textPlain">
              <a:avLst/>
            </a:prstTxWarp>
            <a:spAutoFit/>
          </a:bodyPr>
          <a:lstStyle/>
          <a:p>
            <a:pPr algn="ctr">
              <a:spcBef>
                <a:spcPct val="50000"/>
              </a:spcBef>
            </a:pPr>
            <a:r>
              <a:rPr lang="es-E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mic Sans MS" pitchFamily="66" charset="0"/>
              </a:rPr>
              <a:t>VISUALIZA, RETEN EN LA MENTE, BUSCA LA PLAYA DE ESCUCHA Y EMITE TUS CODIGOS VIBRACIONALES.</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33824"/>
            <a:ext cx="7540052"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G:\graviton_photoshop.gif"/>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3078" y="4655192"/>
            <a:ext cx="1383871" cy="141239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7613078" y="5040151"/>
            <a:ext cx="1435008"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3200" b="1" cap="none" spc="0" dirty="0" smtClean="0">
                <a:ln/>
                <a:solidFill>
                  <a:schemeClr val="accent4"/>
                </a:solidFill>
                <a:effectLst/>
              </a:rPr>
              <a:t>476362</a:t>
            </a:r>
            <a:endParaRPr lang="es-ES" sz="3200" b="1" cap="none" spc="0" dirty="0">
              <a:ln/>
              <a:solidFill>
                <a:schemeClr val="accent4"/>
              </a:solidFill>
              <a:effectLst/>
            </a:endParaRPr>
          </a:p>
        </p:txBody>
      </p:sp>
    </p:spTree>
    <p:extLst>
      <p:ext uri="{BB962C8B-B14F-4D97-AF65-F5344CB8AC3E}">
        <p14:creationId xmlns:p14="http://schemas.microsoft.com/office/powerpoint/2010/main" val="36907265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almasgemelas"/>
          <p:cNvPicPr>
            <a:picLocks noChangeAspect="1" noChangeArrowheads="1"/>
          </p:cNvPicPr>
          <p:nvPr/>
        </p:nvPicPr>
        <p:blipFill>
          <a:blip r:embed="rId2" cstate="print">
            <a:lum bright="10000" contrast="30000"/>
          </a:blip>
          <a:srcRect/>
          <a:stretch>
            <a:fillRect/>
          </a:stretch>
        </p:blipFill>
        <p:spPr bwMode="auto">
          <a:xfrm>
            <a:off x="0" y="0"/>
            <a:ext cx="12192000" cy="6858000"/>
          </a:xfrm>
          <a:prstGeom prst="rect">
            <a:avLst/>
          </a:prstGeom>
          <a:ln>
            <a:noFill/>
          </a:ln>
          <a:effectLst>
            <a:softEdge rad="112500"/>
          </a:effectLst>
        </p:spPr>
      </p:pic>
      <p:sp>
        <p:nvSpPr>
          <p:cNvPr id="3" name="2 Rectángulo"/>
          <p:cNvSpPr/>
          <p:nvPr/>
        </p:nvSpPr>
        <p:spPr>
          <a:xfrm>
            <a:off x="251520" y="332656"/>
            <a:ext cx="11856640" cy="707886"/>
          </a:xfrm>
          <a:prstGeom prst="rect">
            <a:avLst/>
          </a:prstGeom>
          <a:scene3d>
            <a:camera prst="obliqueBottomLeft"/>
            <a:lightRig rig="threePt" dir="t"/>
          </a:scene3d>
        </p:spPr>
        <p:txBody>
          <a:bodyPr wrap="square">
            <a:spAutoFit/>
          </a:bodyPr>
          <a:lstStyle/>
          <a:p>
            <a:pPr algn="ctr">
              <a:spcBef>
                <a:spcPct val="50000"/>
              </a:spcBef>
            </a:pPr>
            <a:r>
              <a:rPr lang="es-E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LOS CUATRO ESTADOS:</a:t>
            </a:r>
            <a:endParaRPr lang="es-E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endParaRPr>
          </a:p>
        </p:txBody>
      </p:sp>
      <p:sp>
        <p:nvSpPr>
          <p:cNvPr id="4" name="3 Rectángulo"/>
          <p:cNvSpPr/>
          <p:nvPr/>
        </p:nvSpPr>
        <p:spPr>
          <a:xfrm>
            <a:off x="323527" y="1268760"/>
            <a:ext cx="11760629" cy="707886"/>
          </a:xfrm>
          <a:prstGeom prst="rect">
            <a:avLst/>
          </a:prstGeom>
          <a:effectLst>
            <a:outerShdw blurRad="50800" dist="38100" dir="5400000" algn="t" rotWithShape="0">
              <a:prstClr val="black">
                <a:alpha val="40000"/>
              </a:prstClr>
            </a:outerShdw>
          </a:effectLst>
        </p:spPr>
        <p:txBody>
          <a:bodyPr wrap="square">
            <a:spAutoFit/>
          </a:bodyPr>
          <a:lstStyle/>
          <a:p>
            <a:pPr algn="ctr"/>
            <a:r>
              <a:rPr lang="es-E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PRESO</a:t>
            </a:r>
            <a:endParaRPr lang="es-E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endParaRPr>
          </a:p>
        </p:txBody>
      </p:sp>
      <p:sp>
        <p:nvSpPr>
          <p:cNvPr id="5" name="4 Rectángulo"/>
          <p:cNvSpPr/>
          <p:nvPr/>
        </p:nvSpPr>
        <p:spPr>
          <a:xfrm>
            <a:off x="251520" y="2420889"/>
            <a:ext cx="11856640" cy="707886"/>
          </a:xfrm>
          <a:prstGeom prst="rect">
            <a:avLst/>
          </a:prstGeom>
          <a:effectLst>
            <a:outerShdw blurRad="50800" dist="38100" dir="5400000" algn="t" rotWithShape="0">
              <a:prstClr val="black">
                <a:alpha val="40000"/>
              </a:prstClr>
            </a:outerShdw>
          </a:effectLst>
        </p:spPr>
        <p:txBody>
          <a:bodyPr wrap="square">
            <a:spAutoFit/>
          </a:bodyPr>
          <a:lstStyle/>
          <a:p>
            <a:pPr algn="ctr"/>
            <a:r>
              <a:rPr lang="es-E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DARSE CUENTA DE ESTARLO</a:t>
            </a:r>
            <a:endParaRPr lang="es-E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endParaRPr>
          </a:p>
        </p:txBody>
      </p:sp>
      <p:sp>
        <p:nvSpPr>
          <p:cNvPr id="6" name="5 Rectángulo"/>
          <p:cNvSpPr/>
          <p:nvPr/>
        </p:nvSpPr>
        <p:spPr>
          <a:xfrm>
            <a:off x="251521" y="3933056"/>
            <a:ext cx="11856640" cy="707886"/>
          </a:xfrm>
          <a:prstGeom prst="rect">
            <a:avLst/>
          </a:prstGeom>
          <a:effectLst>
            <a:outerShdw blurRad="50800" dist="38100" dir="5400000" algn="t" rotWithShape="0">
              <a:prstClr val="black">
                <a:alpha val="40000"/>
              </a:prstClr>
            </a:outerShdw>
          </a:effectLst>
        </p:spPr>
        <p:txBody>
          <a:bodyPr wrap="square">
            <a:spAutoFit/>
          </a:bodyPr>
          <a:lstStyle/>
          <a:p>
            <a:pPr algn="ctr"/>
            <a:r>
              <a:rPr lang="es-E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QUERER SER LIBRE</a:t>
            </a:r>
            <a:endParaRPr lang="es-E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endParaRPr>
          </a:p>
        </p:txBody>
      </p:sp>
      <p:sp>
        <p:nvSpPr>
          <p:cNvPr id="7" name="6 Rectángulo"/>
          <p:cNvSpPr/>
          <p:nvPr/>
        </p:nvSpPr>
        <p:spPr>
          <a:xfrm>
            <a:off x="251521" y="5085184"/>
            <a:ext cx="11856640" cy="707886"/>
          </a:xfrm>
          <a:prstGeom prst="rect">
            <a:avLst/>
          </a:prstGeom>
          <a:effectLst>
            <a:outerShdw blurRad="50800" dist="38100" dir="5400000" algn="t" rotWithShape="0">
              <a:prstClr val="black">
                <a:alpha val="40000"/>
              </a:prstClr>
            </a:outerShdw>
          </a:effectLst>
        </p:spPr>
        <p:txBody>
          <a:bodyPr wrap="square">
            <a:spAutoFit/>
          </a:bodyPr>
          <a:lstStyle/>
          <a:p>
            <a:pPr algn="ctr"/>
            <a:r>
              <a:rPr lang="es-E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rPr>
              <a:t>LIBRE</a:t>
            </a:r>
            <a:endParaRPr lang="es-E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itchFamily="34" charset="0"/>
              <a:cs typeface="Arial" pitchFamily="34" charset="0"/>
            </a:endParaRPr>
          </a:p>
        </p:txBody>
      </p:sp>
    </p:spTree>
    <p:extLst>
      <p:ext uri="{BB962C8B-B14F-4D97-AF65-F5344CB8AC3E}">
        <p14:creationId xmlns:p14="http://schemas.microsoft.com/office/powerpoint/2010/main" val="90830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Bottom)">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Bottom)">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lide(fromBottom)">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lide(fromBottom)">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lide(fromBottom)">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1"/>
            <a:ext cx="12192000" cy="6858001"/>
          </a:xfrm>
          <a:prstGeom prst="rect">
            <a:avLst/>
          </a:prstGeom>
        </p:spPr>
      </p:pic>
      <p:sp>
        <p:nvSpPr>
          <p:cNvPr id="2" name="Rectángulo 1"/>
          <p:cNvSpPr/>
          <p:nvPr/>
        </p:nvSpPr>
        <p:spPr>
          <a:xfrm>
            <a:off x="349623" y="654441"/>
            <a:ext cx="11519647" cy="1754326"/>
          </a:xfrm>
          <a:prstGeom prst="rect">
            <a:avLst/>
          </a:prstGeom>
        </p:spPr>
        <p:txBody>
          <a:bodyPr wrap="square">
            <a:spAutoFit/>
          </a:bodyPr>
          <a:lstStyle/>
          <a:p>
            <a:pPr algn="ctr"/>
            <a:r>
              <a:rPr lang="es-E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Calibri" panose="020F0502020204030204" pitchFamily="34" charset="0"/>
              </a:rPr>
              <a:t>Lao </a:t>
            </a:r>
            <a:r>
              <a:rPr lang="es-ES" sz="36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Calibri" panose="020F0502020204030204" pitchFamily="34" charset="0"/>
              </a:rPr>
              <a:t>Tse</a:t>
            </a:r>
            <a:r>
              <a:rPr lang="es-E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Calibri" panose="020F0502020204030204" pitchFamily="34" charset="0"/>
              </a:rPr>
              <a:t> iba viajando con sus discípulos y llegaron a un bosque donde cientos de leñadores estaban talando árboles. </a:t>
            </a:r>
            <a:endParaRPr lang="es-CO"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Rectángulo 2"/>
          <p:cNvSpPr/>
          <p:nvPr/>
        </p:nvSpPr>
        <p:spPr>
          <a:xfrm>
            <a:off x="349621" y="2953436"/>
            <a:ext cx="11519647" cy="1200329"/>
          </a:xfrm>
          <a:prstGeom prst="rect">
            <a:avLst/>
          </a:prstGeom>
        </p:spPr>
        <p:txBody>
          <a:bodyPr wrap="square">
            <a:spAutoFit/>
          </a:bodyPr>
          <a:lstStyle/>
          <a:p>
            <a:pPr algn="ctr"/>
            <a:r>
              <a:rPr lang="es-E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Calibri" panose="020F0502020204030204" pitchFamily="34" charset="0"/>
              </a:rPr>
              <a:t>El bosque entero había sido talado excepto un enorme árbol con cientos de ramas.</a:t>
            </a:r>
            <a:endParaRPr lang="es-CO"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 name="Rectángulo 3"/>
          <p:cNvSpPr/>
          <p:nvPr/>
        </p:nvSpPr>
        <p:spPr>
          <a:xfrm>
            <a:off x="291351" y="4880846"/>
            <a:ext cx="11636189" cy="1200329"/>
          </a:xfrm>
          <a:prstGeom prst="rect">
            <a:avLst/>
          </a:prstGeom>
        </p:spPr>
        <p:txBody>
          <a:bodyPr wrap="square">
            <a:spAutoFit/>
          </a:bodyPr>
          <a:lstStyle/>
          <a:p>
            <a:pPr algn="ctr"/>
            <a:r>
              <a:rPr lang="es-ES" sz="36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rial" panose="020B0604020202020204" pitchFamily="34" charset="0"/>
                <a:ea typeface="Calibri" panose="020F0502020204030204" pitchFamily="34" charset="0"/>
              </a:rPr>
              <a:t>Era tan grande que 10.000 personas se podían sentar bajo su sombra.</a:t>
            </a:r>
            <a:endParaRPr lang="es-CO"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2786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1"/>
            <a:ext cx="12192001" cy="6875929"/>
          </a:xfrm>
          <a:prstGeom prst="rect">
            <a:avLst/>
          </a:prstGeom>
        </p:spPr>
      </p:pic>
      <p:sp>
        <p:nvSpPr>
          <p:cNvPr id="2" name="Rectángulo 1"/>
          <p:cNvSpPr/>
          <p:nvPr/>
        </p:nvSpPr>
        <p:spPr>
          <a:xfrm>
            <a:off x="233082" y="304817"/>
            <a:ext cx="11573436" cy="2308324"/>
          </a:xfrm>
          <a:prstGeom prst="rect">
            <a:avLst/>
          </a:prstGeom>
        </p:spPr>
        <p:txBody>
          <a:bodyPr wrap="square">
            <a:spAutoFit/>
          </a:bodyPr>
          <a:lstStyle/>
          <a:p>
            <a:pPr algn="ctr"/>
            <a:r>
              <a:rPr lang="es-ES" sz="36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rPr>
              <a:t>Lao </a:t>
            </a:r>
            <a:r>
              <a:rPr lang="es-ES" sz="3600" b="1" dirty="0" err="1"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rPr>
              <a:t>Tse</a:t>
            </a:r>
            <a:r>
              <a:rPr lang="es-ES" sz="36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rPr>
              <a:t> les pidió a sus discípulos que fueran a preguntar por qué ese árbol no había sido talado. Fueron y preguntaron a los leñadores, quienes respondieron:</a:t>
            </a:r>
            <a:endParaRPr lang="es-CO" sz="36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Rectángulo 2"/>
          <p:cNvSpPr/>
          <p:nvPr/>
        </p:nvSpPr>
        <p:spPr>
          <a:xfrm>
            <a:off x="322729" y="2828294"/>
            <a:ext cx="11394142" cy="3873946"/>
          </a:xfrm>
          <a:prstGeom prst="rect">
            <a:avLst/>
          </a:prstGeom>
        </p:spPr>
        <p:txBody>
          <a:bodyPr wrap="square">
            <a:spAutoFit/>
          </a:bodyPr>
          <a:lstStyle/>
          <a:p>
            <a:pPr algn="ctr">
              <a:lnSpc>
                <a:spcPct val="115000"/>
              </a:lnSpc>
              <a:spcAft>
                <a:spcPts val="1000"/>
              </a:spcAft>
            </a:pPr>
            <a:r>
              <a:rPr lang="es-ES" sz="36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"Este árbol es completamente inútil. No se puede hacer nada con él porque cada rama tiene muchos nudos, ninguna es recta. No se le puede usar como combustible porque el humo que produce es dañino para los ojos. Es un árbol completamente inútil, por esto no lo hemos cortado".</a:t>
            </a:r>
            <a:endParaRPr lang="es-CO" sz="36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758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fisterrabicicleta.files.wordpress.com/2014/10/guatemala-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214"/>
            <a:ext cx="12192000" cy="688221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04798" y="730188"/>
            <a:ext cx="11618259" cy="1077218"/>
          </a:xfrm>
          <a:prstGeom prst="rect">
            <a:avLst/>
          </a:prstGeom>
        </p:spPr>
        <p:txBody>
          <a:bodyPr wrap="square">
            <a:spAutoFit/>
          </a:bodyPr>
          <a:lstStyle/>
          <a:p>
            <a:pPr algn="ctr"/>
            <a:r>
              <a:rPr lang="es-ES" sz="32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rPr>
              <a:t>Los discípulos volvieron y se lo contaron a Lao </a:t>
            </a:r>
            <a:r>
              <a:rPr lang="es-ES" sz="3200" b="1" dirty="0" err="1"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rPr>
              <a:t>Tse</a:t>
            </a:r>
            <a:r>
              <a:rPr lang="es-ES" sz="32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rPr>
              <a:t>.</a:t>
            </a:r>
          </a:p>
          <a:p>
            <a:pPr algn="ctr"/>
            <a:r>
              <a:rPr lang="es-ES" sz="32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rPr>
              <a:t> El se </a:t>
            </a:r>
            <a:r>
              <a:rPr lang="es-ES" sz="3200" b="1" dirty="0" err="1"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rPr>
              <a:t>rió</a:t>
            </a:r>
            <a:r>
              <a:rPr lang="es-ES" sz="32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rPr>
              <a:t> y les dijo: </a:t>
            </a:r>
            <a:endParaRPr lang="es-CO" sz="32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Rectángulo 2"/>
          <p:cNvSpPr/>
          <p:nvPr/>
        </p:nvSpPr>
        <p:spPr>
          <a:xfrm>
            <a:off x="304798" y="2480976"/>
            <a:ext cx="11618259" cy="4148315"/>
          </a:xfrm>
          <a:prstGeom prst="rect">
            <a:avLst/>
          </a:prstGeom>
        </p:spPr>
        <p:txBody>
          <a:bodyPr wrap="square">
            <a:spAutoFit/>
          </a:bodyPr>
          <a:lstStyle/>
          <a:p>
            <a:pPr algn="ctr">
              <a:lnSpc>
                <a:spcPct val="115000"/>
              </a:lnSpc>
              <a:spcAft>
                <a:spcPts val="1000"/>
              </a:spcAft>
            </a:pPr>
            <a:r>
              <a:rPr lang="es-ES" sz="32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"Sed como este árbol. Si sois útiles os cortarán y os convertirán en muebles de alguna casa.</a:t>
            </a:r>
          </a:p>
          <a:p>
            <a:pPr algn="ctr">
              <a:lnSpc>
                <a:spcPct val="115000"/>
              </a:lnSpc>
              <a:spcAft>
                <a:spcPts val="1000"/>
              </a:spcAft>
            </a:pPr>
            <a:r>
              <a:rPr lang="es-ES" sz="32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 Si sois hermosos seréis vendidos en el mercado, os convertirán en objetos. Sed como este árbol, completamente inútiles... y entonces creceréis grandes y vastos, y miles de personas encontrarán sombra bajo vosotros".</a:t>
            </a:r>
            <a:endParaRPr lang="es-CO" sz="32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750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0" y="-1102329"/>
            <a:ext cx="12192000" cy="9547412"/>
          </a:xfrm>
          <a:prstGeom prst="rect">
            <a:avLst/>
          </a:prstGeom>
        </p:spPr>
      </p:pic>
      <p:sp>
        <p:nvSpPr>
          <p:cNvPr id="2" name="Rectángulo 1"/>
          <p:cNvSpPr/>
          <p:nvPr/>
        </p:nvSpPr>
        <p:spPr>
          <a:xfrm>
            <a:off x="188258" y="253459"/>
            <a:ext cx="11707906" cy="1323439"/>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a:r>
              <a:rPr lang="es-ES" sz="4000" b="1" dirty="0" smtClean="0">
                <a:ln/>
                <a:solidFill>
                  <a:schemeClr val="accent4"/>
                </a:solidFill>
                <a:latin typeface="Arial" panose="020B0604020202020204" pitchFamily="34" charset="0"/>
                <a:ea typeface="Calibri" panose="020F0502020204030204" pitchFamily="34" charset="0"/>
              </a:rPr>
              <a:t>Lao </a:t>
            </a:r>
            <a:r>
              <a:rPr lang="es-ES" sz="4000" b="1" dirty="0" err="1" smtClean="0">
                <a:ln/>
                <a:solidFill>
                  <a:schemeClr val="accent4"/>
                </a:solidFill>
                <a:latin typeface="Arial" panose="020B0604020202020204" pitchFamily="34" charset="0"/>
                <a:ea typeface="Calibri" panose="020F0502020204030204" pitchFamily="34" charset="0"/>
              </a:rPr>
              <a:t>Tse</a:t>
            </a:r>
            <a:r>
              <a:rPr lang="es-ES" sz="4000" b="1" dirty="0" smtClean="0">
                <a:ln/>
                <a:solidFill>
                  <a:schemeClr val="accent4"/>
                </a:solidFill>
                <a:latin typeface="Arial" panose="020B0604020202020204" pitchFamily="34" charset="0"/>
                <a:ea typeface="Calibri" panose="020F0502020204030204" pitchFamily="34" charset="0"/>
              </a:rPr>
              <a:t> tenía una lógica muy diferente de la que tú tienes. </a:t>
            </a:r>
            <a:endParaRPr lang="es-CO" sz="4000" b="1" dirty="0">
              <a:ln/>
              <a:solidFill>
                <a:schemeClr val="accent4"/>
              </a:solidFill>
            </a:endParaRPr>
          </a:p>
        </p:txBody>
      </p:sp>
      <p:sp>
        <p:nvSpPr>
          <p:cNvPr id="3" name="Rectángulo 2"/>
          <p:cNvSpPr/>
          <p:nvPr/>
        </p:nvSpPr>
        <p:spPr>
          <a:xfrm>
            <a:off x="188258" y="1845840"/>
            <a:ext cx="11528611" cy="707886"/>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a:r>
              <a:rPr lang="es-ES" sz="4000" b="1" dirty="0" smtClean="0">
                <a:ln/>
                <a:solidFill>
                  <a:schemeClr val="accent4"/>
                </a:solidFill>
                <a:latin typeface="Arial" panose="020B0604020202020204" pitchFamily="34" charset="0"/>
                <a:ea typeface="Calibri" panose="020F0502020204030204" pitchFamily="34" charset="0"/>
              </a:rPr>
              <a:t>El dice: </a:t>
            </a:r>
            <a:endParaRPr lang="es-CO" sz="4000" b="1" dirty="0">
              <a:ln/>
              <a:solidFill>
                <a:schemeClr val="accent4"/>
              </a:solidFill>
            </a:endParaRPr>
          </a:p>
        </p:txBody>
      </p:sp>
      <p:sp>
        <p:nvSpPr>
          <p:cNvPr id="4" name="Rectángulo 3"/>
          <p:cNvSpPr/>
          <p:nvPr/>
        </p:nvSpPr>
        <p:spPr>
          <a:xfrm>
            <a:off x="277905" y="2866147"/>
            <a:ext cx="11618259" cy="707886"/>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a:r>
              <a:rPr lang="es-ES" sz="4000" b="1" dirty="0" smtClean="0">
                <a:ln/>
                <a:solidFill>
                  <a:schemeClr val="accent4"/>
                </a:solidFill>
                <a:latin typeface="Arial" panose="020B0604020202020204" pitchFamily="34" charset="0"/>
                <a:ea typeface="Calibri" panose="020F0502020204030204" pitchFamily="34" charset="0"/>
              </a:rPr>
              <a:t>"Sé el último". </a:t>
            </a:r>
            <a:endParaRPr lang="es-CO" sz="4000" b="1" dirty="0">
              <a:ln/>
              <a:solidFill>
                <a:schemeClr val="accent4"/>
              </a:solidFill>
            </a:endParaRPr>
          </a:p>
        </p:txBody>
      </p:sp>
      <p:sp>
        <p:nvSpPr>
          <p:cNvPr id="5" name="Rectángulo 4"/>
          <p:cNvSpPr/>
          <p:nvPr/>
        </p:nvSpPr>
        <p:spPr>
          <a:xfrm>
            <a:off x="188258" y="3842975"/>
            <a:ext cx="11707906" cy="707886"/>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a:r>
              <a:rPr lang="es-ES" sz="4000" b="1" dirty="0" smtClean="0">
                <a:ln/>
                <a:solidFill>
                  <a:schemeClr val="accent4"/>
                </a:solidFill>
                <a:latin typeface="Arial" panose="020B0604020202020204" pitchFamily="34" charset="0"/>
                <a:ea typeface="Calibri" panose="020F0502020204030204" pitchFamily="34" charset="0"/>
              </a:rPr>
              <a:t>Muévete en el mundo como si no estuvieras. </a:t>
            </a:r>
            <a:endParaRPr lang="es-CO" sz="4000" b="1" dirty="0">
              <a:ln/>
              <a:solidFill>
                <a:schemeClr val="accent4"/>
              </a:solidFill>
            </a:endParaRPr>
          </a:p>
        </p:txBody>
      </p:sp>
      <p:sp>
        <p:nvSpPr>
          <p:cNvPr id="6" name="Rectángulo 5"/>
          <p:cNvSpPr/>
          <p:nvPr/>
        </p:nvSpPr>
        <p:spPr>
          <a:xfrm>
            <a:off x="188258" y="4717883"/>
            <a:ext cx="11707906" cy="1323439"/>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a:r>
              <a:rPr lang="es-ES" sz="4000" b="1" dirty="0" smtClean="0">
                <a:ln/>
                <a:solidFill>
                  <a:schemeClr val="accent4"/>
                </a:solidFill>
                <a:latin typeface="Arial" panose="020B0604020202020204" pitchFamily="34" charset="0"/>
                <a:ea typeface="Calibri" panose="020F0502020204030204" pitchFamily="34" charset="0"/>
              </a:rPr>
              <a:t>No compitas, no trates de probar que eres digno de algo: </a:t>
            </a:r>
            <a:endParaRPr lang="es-CO" sz="4000" b="1" dirty="0">
              <a:ln/>
              <a:solidFill>
                <a:schemeClr val="accent4"/>
              </a:solidFill>
            </a:endParaRPr>
          </a:p>
        </p:txBody>
      </p:sp>
      <p:sp>
        <p:nvSpPr>
          <p:cNvPr id="7" name="Rectángulo 6"/>
          <p:cNvSpPr/>
          <p:nvPr/>
        </p:nvSpPr>
        <p:spPr>
          <a:xfrm>
            <a:off x="188258" y="6041322"/>
            <a:ext cx="11779623" cy="800219"/>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a:lnSpc>
                <a:spcPct val="115000"/>
              </a:lnSpc>
              <a:spcAft>
                <a:spcPts val="1000"/>
              </a:spcAft>
            </a:pPr>
            <a:r>
              <a:rPr lang="es-ES" sz="4000" b="1" dirty="0" smtClean="0">
                <a:ln/>
                <a:solidFill>
                  <a:schemeClr val="accent4"/>
                </a:solidFill>
                <a:latin typeface="Arial" panose="020B0604020202020204" pitchFamily="34" charset="0"/>
                <a:ea typeface="Calibri" panose="020F0502020204030204" pitchFamily="34" charset="0"/>
                <a:cs typeface="Times New Roman" panose="02020603050405020304" pitchFamily="18" charset="0"/>
              </a:rPr>
              <a:t>no es necesario. Se inútil y goza.</a:t>
            </a:r>
            <a:endParaRPr lang="es-CO" sz="4000" b="1" dirty="0">
              <a:ln/>
              <a:solidFill>
                <a:schemeClr val="accent4"/>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593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0" y="-119776"/>
            <a:ext cx="12192000" cy="6988524"/>
          </a:xfrm>
          <a:prstGeom prst="rect">
            <a:avLst/>
          </a:prstGeom>
        </p:spPr>
      </p:pic>
      <p:sp>
        <p:nvSpPr>
          <p:cNvPr id="2" name="Rectángulo 1"/>
          <p:cNvSpPr/>
          <p:nvPr/>
        </p:nvSpPr>
        <p:spPr>
          <a:xfrm>
            <a:off x="152400" y="494992"/>
            <a:ext cx="11770658" cy="587853"/>
          </a:xfrm>
          <a:prstGeom prst="rect">
            <a:avLst/>
          </a:prstGeom>
        </p:spPr>
        <p:txBody>
          <a:bodyPr wrap="square">
            <a:spAutoFit/>
          </a:bodyPr>
          <a:lstStyle/>
          <a:p>
            <a:pPr algn="ctr">
              <a:lnSpc>
                <a:spcPct val="115000"/>
              </a:lnSpc>
              <a:spcAft>
                <a:spcPts val="1000"/>
              </a:spcAft>
            </a:pPr>
            <a:r>
              <a:rPr lang="es-ES" sz="28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Medimos a la gente por su utilidad. </a:t>
            </a:r>
            <a:endParaRPr lang="es-CO" sz="28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322730" y="1400427"/>
            <a:ext cx="11600328" cy="1578894"/>
          </a:xfrm>
          <a:prstGeom prst="rect">
            <a:avLst/>
          </a:prstGeom>
        </p:spPr>
        <p:txBody>
          <a:bodyPr wrap="square">
            <a:spAutoFit/>
          </a:bodyPr>
          <a:lstStyle/>
          <a:p>
            <a:pPr algn="ctr">
              <a:lnSpc>
                <a:spcPct val="115000"/>
              </a:lnSpc>
              <a:spcAft>
                <a:spcPts val="1000"/>
              </a:spcAft>
            </a:pPr>
            <a:r>
              <a:rPr lang="es-ES" sz="28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Y no digo que no hagas cosas útiles, haz cosas útiles, pero recuerda que la experiencia real y más grande de la vida y del éxtasis surge de hacer lo que es inútil. </a:t>
            </a:r>
            <a:endParaRPr lang="es-CO" sz="28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3"/>
          <p:cNvSpPr/>
          <p:nvPr/>
        </p:nvSpPr>
        <p:spPr>
          <a:xfrm>
            <a:off x="322730" y="3296903"/>
            <a:ext cx="11196917" cy="587853"/>
          </a:xfrm>
          <a:prstGeom prst="rect">
            <a:avLst/>
          </a:prstGeom>
        </p:spPr>
        <p:txBody>
          <a:bodyPr wrap="square">
            <a:spAutoFit/>
          </a:bodyPr>
          <a:lstStyle/>
          <a:p>
            <a:pPr algn="ctr">
              <a:lnSpc>
                <a:spcPct val="115000"/>
              </a:lnSpc>
              <a:spcAft>
                <a:spcPts val="1000"/>
              </a:spcAft>
            </a:pPr>
            <a:r>
              <a:rPr lang="es-ES" sz="28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Surge de la poesía, de la pintura, del amor, de la meditación. </a:t>
            </a:r>
            <a:endParaRPr lang="es-CO" sz="28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p:cNvSpPr/>
          <p:nvPr/>
        </p:nvSpPr>
        <p:spPr>
          <a:xfrm>
            <a:off x="331694" y="4231488"/>
            <a:ext cx="11412070" cy="1083374"/>
          </a:xfrm>
          <a:prstGeom prst="rect">
            <a:avLst/>
          </a:prstGeom>
        </p:spPr>
        <p:txBody>
          <a:bodyPr wrap="square">
            <a:spAutoFit/>
          </a:bodyPr>
          <a:lstStyle/>
          <a:p>
            <a:pPr algn="ctr">
              <a:lnSpc>
                <a:spcPct val="115000"/>
              </a:lnSpc>
              <a:spcAft>
                <a:spcPts val="1000"/>
              </a:spcAft>
            </a:pPr>
            <a:r>
              <a:rPr lang="es-ES" sz="28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El gozo más grande le invade sólo cuando eres capaz de hacer algo que no se puede reducir a un bien. </a:t>
            </a:r>
            <a:endParaRPr lang="es-CO" sz="28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224118" y="5785374"/>
            <a:ext cx="11698940" cy="1083374"/>
          </a:xfrm>
          <a:prstGeom prst="rect">
            <a:avLst/>
          </a:prstGeom>
        </p:spPr>
        <p:txBody>
          <a:bodyPr wrap="square">
            <a:spAutoFit/>
          </a:bodyPr>
          <a:lstStyle/>
          <a:p>
            <a:pPr algn="ctr">
              <a:lnSpc>
                <a:spcPct val="115000"/>
              </a:lnSpc>
              <a:spcAft>
                <a:spcPts val="1000"/>
              </a:spcAft>
            </a:pPr>
            <a:r>
              <a:rPr lang="es-ES" sz="28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La recompensa es interior, intrínseca; surge de la actividad misma...</a:t>
            </a:r>
            <a:endParaRPr lang="es-CO" sz="28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503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raicesmixquiahualenses.com/web/imagenes/publicaciones/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90064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07576" y="692819"/>
            <a:ext cx="11716870" cy="729430"/>
          </a:xfrm>
          <a:prstGeom prst="rect">
            <a:avLst/>
          </a:prstGeom>
        </p:spPr>
        <p:txBody>
          <a:bodyPr wrap="square">
            <a:spAutoFit/>
          </a:bodyPr>
          <a:lstStyle/>
          <a:p>
            <a:pPr algn="ctr">
              <a:lnSpc>
                <a:spcPct val="115000"/>
              </a:lnSpc>
              <a:spcAft>
                <a:spcPts val="1000"/>
              </a:spcAft>
            </a:pPr>
            <a:r>
              <a:rPr lang="es-ES" sz="36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Si te sientes inútil, no te preocupes. </a:t>
            </a:r>
            <a:endParaRPr lang="es-CO" sz="36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80681" y="1948255"/>
            <a:ext cx="11743765" cy="729430"/>
          </a:xfrm>
          <a:prstGeom prst="rect">
            <a:avLst/>
          </a:prstGeom>
        </p:spPr>
        <p:txBody>
          <a:bodyPr wrap="square">
            <a:spAutoFit/>
          </a:bodyPr>
          <a:lstStyle/>
          <a:p>
            <a:pPr algn="ctr">
              <a:lnSpc>
                <a:spcPct val="115000"/>
              </a:lnSpc>
              <a:spcAft>
                <a:spcPts val="1000"/>
              </a:spcAft>
            </a:pPr>
            <a:r>
              <a:rPr lang="es-ES" sz="36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Yo también voy a usar tu inutilidad. </a:t>
            </a:r>
            <a:endParaRPr lang="es-CO" sz="36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3"/>
          <p:cNvSpPr/>
          <p:nvPr/>
        </p:nvSpPr>
        <p:spPr>
          <a:xfrm>
            <a:off x="179291" y="3203691"/>
            <a:ext cx="11743765" cy="729430"/>
          </a:xfrm>
          <a:prstGeom prst="rect">
            <a:avLst/>
          </a:prstGeom>
        </p:spPr>
        <p:txBody>
          <a:bodyPr wrap="square">
            <a:spAutoFit/>
          </a:bodyPr>
          <a:lstStyle/>
          <a:p>
            <a:pPr algn="ctr">
              <a:lnSpc>
                <a:spcPct val="115000"/>
              </a:lnSpc>
              <a:spcAft>
                <a:spcPts val="1000"/>
              </a:spcAft>
            </a:pPr>
            <a:r>
              <a:rPr lang="es-ES" sz="36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Te haré un gran árbol con un follaje inmenso. </a:t>
            </a:r>
            <a:endParaRPr lang="es-CO" sz="3600" b="1" dirty="0">
              <a:ln w="6600">
                <a:solidFill>
                  <a:schemeClr val="accent2"/>
                </a:solidFill>
                <a:prstDash val="solid"/>
              </a:ln>
              <a:solidFill>
                <a:srgbClr val="FFFFFF"/>
              </a:solidFill>
              <a:effectLst>
                <a:outerShdw dist="38100" dir="2700000" algn="tl" rotWithShape="0">
                  <a:schemeClr val="accent2"/>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p:cNvSpPr/>
          <p:nvPr/>
        </p:nvSpPr>
        <p:spPr>
          <a:xfrm>
            <a:off x="275663" y="4683623"/>
            <a:ext cx="11551023" cy="1200329"/>
          </a:xfrm>
          <a:prstGeom prst="rect">
            <a:avLst/>
          </a:prstGeom>
        </p:spPr>
        <p:txBody>
          <a:bodyPr wrap="square">
            <a:spAutoFit/>
          </a:bodyPr>
          <a:lstStyle/>
          <a:p>
            <a:pPr algn="ctr"/>
            <a:r>
              <a:rPr lang="es-ES" sz="3600" b="1" dirty="0" smtClean="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Calibri" panose="020F0502020204030204" pitchFamily="34" charset="0"/>
                <a:cs typeface="Times New Roman" panose="02020603050405020304" pitchFamily="18" charset="0"/>
              </a:rPr>
              <a:t>Y la gente ocupada en hacer cosas útiles necesitará a veces descansar bajo tu sombra.</a:t>
            </a:r>
            <a:endParaRPr lang="es-CO" sz="36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38200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A SEMINARIO 2013\PRESENTACIONES DEL CURSO 2013\Cerebro-Z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4 Rectángulo"/>
          <p:cNvSpPr/>
          <p:nvPr/>
        </p:nvSpPr>
        <p:spPr>
          <a:xfrm>
            <a:off x="335520" y="1412776"/>
            <a:ext cx="11233248" cy="936104"/>
          </a:xfrm>
          <a:prstGeom prst="rect">
            <a:avLst/>
          </a:prstGeom>
          <a:noFill/>
        </p:spPr>
        <p:txBody>
          <a:bodyPr wrap="none" lIns="91440" tIns="45720" rIns="91440" bIns="45720">
            <a:prstTxWarp prst="textChevron">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5400" b="1" cap="none" spc="50" dirty="0" smtClean="0">
                <a:ln w="11430"/>
                <a:gradFill>
                  <a:gsLst>
                    <a:gs pos="25000">
                      <a:schemeClr val="accent2">
                        <a:satMod val="155000"/>
                      </a:schemeClr>
                    </a:gs>
                    <a:gs pos="100000">
                      <a:schemeClr val="accent2">
                        <a:shade val="45000"/>
                        <a:satMod val="165000"/>
                      </a:schemeClr>
                    </a:gs>
                  </a:gsLst>
                  <a:lin ang="5400000"/>
                </a:gradFill>
                <a:effectLst>
                  <a:glow rad="101600">
                    <a:schemeClr val="accent2">
                      <a:satMod val="175000"/>
                      <a:alpha val="40000"/>
                    </a:schemeClr>
                  </a:glow>
                  <a:outerShdw blurRad="76200" dist="50800" dir="5400000" algn="tl" rotWithShape="0">
                    <a:srgbClr val="000000">
                      <a:alpha val="65000"/>
                    </a:srgbClr>
                  </a:outerShdw>
                  <a:reflection blurRad="6350" stA="55000" endA="50" endPos="85000" dir="5400000" sy="-100000" algn="bl" rotWithShape="0"/>
                </a:effectLst>
              </a:rPr>
              <a:t>CEREBRO ZEN</a:t>
            </a:r>
          </a:p>
        </p:txBody>
      </p:sp>
      <p:sp>
        <p:nvSpPr>
          <p:cNvPr id="4" name="5 Rectángulo"/>
          <p:cNvSpPr/>
          <p:nvPr/>
        </p:nvSpPr>
        <p:spPr>
          <a:xfrm>
            <a:off x="886656" y="3429000"/>
            <a:ext cx="10273140" cy="1316469"/>
          </a:xfrm>
          <a:prstGeom prst="rect">
            <a:avLst/>
          </a:prstGeom>
        </p:spPr>
        <p:txBody>
          <a:bodyPr wrap="square">
            <a:prstTxWarp prst="textChevron">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b="1" spc="50" dirty="0">
                <a:ln w="11430"/>
                <a:gradFill>
                  <a:gsLst>
                    <a:gs pos="25000">
                      <a:schemeClr val="accent2">
                        <a:satMod val="155000"/>
                      </a:schemeClr>
                    </a:gs>
                    <a:gs pos="100000">
                      <a:schemeClr val="accent2">
                        <a:shade val="45000"/>
                        <a:satMod val="165000"/>
                      </a:schemeClr>
                    </a:gs>
                  </a:gsLst>
                  <a:lin ang="5400000"/>
                </a:gradFill>
                <a:effectLst>
                  <a:glow rad="63500">
                    <a:schemeClr val="accent2">
                      <a:satMod val="175000"/>
                      <a:alpha val="40000"/>
                    </a:schemeClr>
                  </a:glow>
                  <a:outerShdw blurRad="76200" dist="50800" dir="5400000" algn="tl" rotWithShape="0">
                    <a:srgbClr val="000000">
                      <a:alpha val="65000"/>
                    </a:srgbClr>
                  </a:outerShdw>
                  <a:reflection blurRad="6350" stA="55000" endA="50" endPos="85000" dir="5400000" sy="-100000" algn="bl" rotWithShape="0"/>
                </a:effectLst>
              </a:rPr>
              <a:t>MENTE DE PRINCIPIANTE</a:t>
            </a:r>
          </a:p>
        </p:txBody>
      </p:sp>
      <p:pic>
        <p:nvPicPr>
          <p:cNvPr id="5" name="Picture 5" descr="yani11515"/>
          <p:cNvPicPr>
            <a:picLocks noChangeAspect="1" noChangeArrowheads="1" noCrop="1"/>
          </p:cNvPicPr>
          <p:nvPr/>
        </p:nvPicPr>
        <p:blipFill>
          <a:blip r:embed="rId3"/>
          <a:srcRect/>
          <a:stretch>
            <a:fillRect/>
          </a:stretch>
        </p:blipFill>
        <p:spPr bwMode="auto">
          <a:xfrm>
            <a:off x="9107060" y="4979377"/>
            <a:ext cx="2461708" cy="1692424"/>
          </a:xfrm>
          <a:prstGeom prst="rect">
            <a:avLst/>
          </a:prstGeom>
          <a:noFill/>
        </p:spPr>
      </p:pic>
      <p:pic>
        <p:nvPicPr>
          <p:cNvPr id="6" name="Picture 1033" descr="vortex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9716" y="188640"/>
            <a:ext cx="1797340" cy="129614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G:\graviton_photoshop.gif"/>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38919" y="44325"/>
            <a:ext cx="1729849" cy="13241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yani11515"/>
          <p:cNvPicPr>
            <a:picLocks noChangeAspect="1" noChangeArrowheads="1" noCrop="1"/>
          </p:cNvPicPr>
          <p:nvPr/>
        </p:nvPicPr>
        <p:blipFill>
          <a:blip r:embed="rId3"/>
          <a:srcRect/>
          <a:stretch>
            <a:fillRect/>
          </a:stretch>
        </p:blipFill>
        <p:spPr bwMode="auto">
          <a:xfrm>
            <a:off x="634580" y="4941168"/>
            <a:ext cx="2461708" cy="1692424"/>
          </a:xfrm>
          <a:prstGeom prst="rect">
            <a:avLst/>
          </a:prstGeom>
          <a:noFill/>
        </p:spPr>
      </p:pic>
    </p:spTree>
    <p:extLst>
      <p:ext uri="{BB962C8B-B14F-4D97-AF65-F5344CB8AC3E}">
        <p14:creationId xmlns:p14="http://schemas.microsoft.com/office/powerpoint/2010/main" val="159117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933</Words>
  <Application>Microsoft Office PowerPoint</Application>
  <PresentationFormat>Panorámica</PresentationFormat>
  <Paragraphs>74</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Arial</vt:lpstr>
      <vt:lpstr>Calibri</vt:lpstr>
      <vt:lpstr>Calibri Light</vt:lpstr>
      <vt:lpstr>Comic Sans MS</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Master</dc:creator>
  <cp:lastModifiedBy>Master</cp:lastModifiedBy>
  <cp:revision>10</cp:revision>
  <dcterms:created xsi:type="dcterms:W3CDTF">2015-01-18T16:42:49Z</dcterms:created>
  <dcterms:modified xsi:type="dcterms:W3CDTF">2015-01-18T18:13:44Z</dcterms:modified>
</cp:coreProperties>
</file>